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</p:sldIdLst>
  <p:sldSz cy="5143500" cx="9144000"/>
  <p:notesSz cx="6858000" cy="9144000"/>
  <p:embeddedFontLst>
    <p:embeddedFont>
      <p:font typeface="Gowun Dodum"/>
      <p:regular r:id="rId99"/>
    </p:embeddedFont>
    <p:embeddedFont>
      <p:font typeface="Great Vibes"/>
      <p:regular r:id="rId100"/>
    </p:embeddedFont>
    <p:embeddedFont>
      <p:font typeface="Courgette"/>
      <p:regular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schemas.openxmlformats.org/officeDocument/2006/relationships/font" Target="fonts/Courgette-regular.fntdata"/><Relationship Id="rId100" Type="http://schemas.openxmlformats.org/officeDocument/2006/relationships/font" Target="fonts/GreatVibes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GowunDodum-regular.fntdata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43260d44e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943260d44e_5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43260d44e_17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943260d44e_17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43260d44e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943260d44e_3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943260d44e_3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943260d44e_3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943260d44e_3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943260d44e_3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943260d44e_3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943260d44e_3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43260d44e_3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943260d44e_31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43260d44e_3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943260d44e_37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43260d44e_3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943260d44e_31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943260d44e_3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943260d44e_31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43260d44e_3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943260d44e_37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43260d44e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943260d44e_5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943260d44e_3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943260d44e_31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943260d44e_3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943260d44e_31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943260d44e_3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943260d44e_31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943260d44e_3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943260d44e_31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943260d44e_3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943260d44e_31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943260d44e_35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943260d44e_3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943260d44e_3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943260d44e_3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943260d44e_35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943260d44e_35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943260d44e_35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943260d44e_35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943260d44e_35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943260d44e_35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43260d44e_17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943260d44e_17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943260d44e_35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943260d44e_35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943260d44e_35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943260d44e_35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943260d44e_35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943260d44e_35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943260d44e_35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943260d44e_35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943260d44e_35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943260d44e_35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943260d44e_35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943260d44e_35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943260d44e_35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943260d44e_35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943260d44e_35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943260d44e_35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943260d44e_35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943260d44e_35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943260d44e_35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943260d44e_35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43260d44e_17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943260d44e_17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943260d44e_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1943260d44e_3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943260d44e_3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1943260d44e_3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943260d44e_3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1943260d44e_3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943260d44e_3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1943260d44e_3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943260d44e_3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1943260d44e_32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943260d44e_3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1943260d44e_3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943260d44e_3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1943260d44e_32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943260d44e_3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1943260d44e_32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943260d44e_3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1943260d44e_32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943260d44e_3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1943260d44e_32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43260d44e_3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943260d44e_37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943260d44e_3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1943260d44e_32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943260d44e_3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1943260d44e_32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943260d44e_36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1943260d44e_36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943260d44e_36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1943260d44e_36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943260d44e_36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1943260d44e_36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943260d44e_36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1943260d44e_36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947c893b4e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1947c893b4e_2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943260d44e_36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1943260d44e_36_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943260d44e_36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1943260d44e_36_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943260d44e_36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1943260d44e_36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43260d44e_17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943260d44e_17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943260d44e_36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g1943260d44e_36_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943260d44e_36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1943260d44e_36_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943260d44e_36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1943260d44e_36_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943260d44e_36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1943260d44e_36_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943260d44e_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1943260d44e_3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943260d44e_3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1943260d44e_34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943260d44e_3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1943260d44e_34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943260d44e_3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g1943260d44e_34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943260d44e_3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1943260d44e_34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943260d44e_3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1943260d44e_34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43260d44e_17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943260d44e_17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943260d44e_3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g1943260d44e_34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1943260d44e_3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g1943260d44e_34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943260d44e_3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g1943260d44e_34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943260d44e_3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1943260d44e_34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943260d44e_3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1943260d44e_34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943260d44e_3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1943260d44e_34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943260d44e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g1943260d44e_2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947c893b4e_5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1947c893b4e_5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947c893b4e_5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947c893b4e_5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947c893b4e_5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947c893b4e_5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43260d44e_17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943260d44e_17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947c893b4e_5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947c893b4e_5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947c893b4e_5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g1947c893b4e_5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947c893b4e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1947c893b4e_4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947c893b4e_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g1947c893b4e_4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947c893b4e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g1947c893b4e_4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1943260d44e_2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1943260d44e_24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943260d44e_2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g1943260d44e_24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943260d44e_2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g1943260d44e_24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947c893b4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g1947c893b4e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943260d44e_2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g1943260d44e_24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43260d44e_17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943260d44e_17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943260d44e_2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g1943260d44e_24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943260d44e_17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g1943260d44e_17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943260d44e_5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g1943260d44e_5_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69.png"/><Relationship Id="rId7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51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58.png"/><Relationship Id="rId6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7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6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87.png"/><Relationship Id="rId5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Relationship Id="rId4" Type="http://schemas.openxmlformats.org/officeDocument/2006/relationships/image" Target="../media/image9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Relationship Id="rId4" Type="http://schemas.openxmlformats.org/officeDocument/2006/relationships/image" Target="../media/image9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Relationship Id="rId4" Type="http://schemas.openxmlformats.org/officeDocument/2006/relationships/image" Target="../media/image8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0.png"/><Relationship Id="rId4" Type="http://schemas.openxmlformats.org/officeDocument/2006/relationships/image" Target="../media/image84.png"/><Relationship Id="rId5" Type="http://schemas.openxmlformats.org/officeDocument/2006/relationships/image" Target="../media/image9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5" Type="http://schemas.openxmlformats.org/officeDocument/2006/relationships/image" Target="../media/image95.png"/><Relationship Id="rId6" Type="http://schemas.openxmlformats.org/officeDocument/2006/relationships/image" Target="../media/image92.png"/><Relationship Id="rId7" Type="http://schemas.openxmlformats.org/officeDocument/2006/relationships/image" Target="../media/image10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1.png"/><Relationship Id="rId4" Type="http://schemas.openxmlformats.org/officeDocument/2006/relationships/image" Target="../media/image97.png"/><Relationship Id="rId5" Type="http://schemas.openxmlformats.org/officeDocument/2006/relationships/image" Target="../media/image9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8.png"/><Relationship Id="rId4" Type="http://schemas.openxmlformats.org/officeDocument/2006/relationships/image" Target="../media/image104.png"/><Relationship Id="rId5" Type="http://schemas.openxmlformats.org/officeDocument/2006/relationships/image" Target="../media/image10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6.png"/><Relationship Id="rId4" Type="http://schemas.openxmlformats.org/officeDocument/2006/relationships/image" Target="../media/image99.png"/><Relationship Id="rId5" Type="http://schemas.openxmlformats.org/officeDocument/2006/relationships/image" Target="../media/image9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8.png"/><Relationship Id="rId4" Type="http://schemas.openxmlformats.org/officeDocument/2006/relationships/image" Target="../media/image103.png"/><Relationship Id="rId5" Type="http://schemas.openxmlformats.org/officeDocument/2006/relationships/image" Target="../media/image1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7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7.png"/><Relationship Id="rId4" Type="http://schemas.openxmlformats.org/officeDocument/2006/relationships/image" Target="../media/image122.png"/><Relationship Id="rId5" Type="http://schemas.openxmlformats.org/officeDocument/2006/relationships/image" Target="../media/image127.png"/><Relationship Id="rId6" Type="http://schemas.openxmlformats.org/officeDocument/2006/relationships/image" Target="../media/image10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4.png"/><Relationship Id="rId4" Type="http://schemas.openxmlformats.org/officeDocument/2006/relationships/image" Target="../media/image120.png"/><Relationship Id="rId5" Type="http://schemas.openxmlformats.org/officeDocument/2006/relationships/image" Target="../media/image11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7.png"/><Relationship Id="rId4" Type="http://schemas.openxmlformats.org/officeDocument/2006/relationships/image" Target="../media/image11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2.png"/><Relationship Id="rId4" Type="http://schemas.openxmlformats.org/officeDocument/2006/relationships/image" Target="../media/image11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1.png"/><Relationship Id="rId4" Type="http://schemas.openxmlformats.org/officeDocument/2006/relationships/image" Target="../media/image13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5.png"/><Relationship Id="rId4" Type="http://schemas.openxmlformats.org/officeDocument/2006/relationships/image" Target="../media/image119.png"/><Relationship Id="rId5" Type="http://schemas.openxmlformats.org/officeDocument/2006/relationships/image" Target="../media/image1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6.png"/><Relationship Id="rId4" Type="http://schemas.openxmlformats.org/officeDocument/2006/relationships/image" Target="../media/image1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2.png"/><Relationship Id="rId4" Type="http://schemas.openxmlformats.org/officeDocument/2006/relationships/image" Target="../media/image12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9.png"/><Relationship Id="rId4" Type="http://schemas.openxmlformats.org/officeDocument/2006/relationships/image" Target="../media/image124.png"/><Relationship Id="rId5" Type="http://schemas.openxmlformats.org/officeDocument/2006/relationships/image" Target="../media/image135.png"/><Relationship Id="rId6" Type="http://schemas.openxmlformats.org/officeDocument/2006/relationships/image" Target="../media/image13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2.png"/><Relationship Id="rId4" Type="http://schemas.openxmlformats.org/officeDocument/2006/relationships/image" Target="../media/image13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6.png"/><Relationship Id="rId4" Type="http://schemas.openxmlformats.org/officeDocument/2006/relationships/image" Target="../media/image149.png"/><Relationship Id="rId5" Type="http://schemas.openxmlformats.org/officeDocument/2006/relationships/image" Target="../media/image14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5.png"/><Relationship Id="rId4" Type="http://schemas.openxmlformats.org/officeDocument/2006/relationships/image" Target="../media/image143.png"/><Relationship Id="rId5" Type="http://schemas.openxmlformats.org/officeDocument/2006/relationships/image" Target="../media/image15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6.png"/><Relationship Id="rId4" Type="http://schemas.openxmlformats.org/officeDocument/2006/relationships/image" Target="../media/image13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1.png"/><Relationship Id="rId4" Type="http://schemas.openxmlformats.org/officeDocument/2006/relationships/image" Target="../media/image1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8.png"/><Relationship Id="rId4" Type="http://schemas.openxmlformats.org/officeDocument/2006/relationships/image" Target="../media/image16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7.png"/><Relationship Id="rId4" Type="http://schemas.openxmlformats.org/officeDocument/2006/relationships/image" Target="../media/image151.png"/><Relationship Id="rId5" Type="http://schemas.openxmlformats.org/officeDocument/2006/relationships/image" Target="../media/image14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7.png"/><Relationship Id="rId4" Type="http://schemas.openxmlformats.org/officeDocument/2006/relationships/image" Target="../media/image151.png"/><Relationship Id="rId5" Type="http://schemas.openxmlformats.org/officeDocument/2006/relationships/image" Target="../media/image14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4.png"/><Relationship Id="rId4" Type="http://schemas.openxmlformats.org/officeDocument/2006/relationships/image" Target="../media/image159.png"/><Relationship Id="rId5" Type="http://schemas.openxmlformats.org/officeDocument/2006/relationships/image" Target="../media/image15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4.png"/><Relationship Id="rId4" Type="http://schemas.openxmlformats.org/officeDocument/2006/relationships/image" Target="../media/image160.png"/><Relationship Id="rId5" Type="http://schemas.openxmlformats.org/officeDocument/2006/relationships/image" Target="../media/image153.png"/><Relationship Id="rId6" Type="http://schemas.openxmlformats.org/officeDocument/2006/relationships/image" Target="../media/image15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68.png"/><Relationship Id="rId4" Type="http://schemas.openxmlformats.org/officeDocument/2006/relationships/image" Target="../media/image16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62.png"/><Relationship Id="rId4" Type="http://schemas.openxmlformats.org/officeDocument/2006/relationships/image" Target="../media/image167.png"/><Relationship Id="rId5" Type="http://schemas.openxmlformats.org/officeDocument/2006/relationships/image" Target="../media/image163.png"/><Relationship Id="rId6" Type="http://schemas.openxmlformats.org/officeDocument/2006/relationships/image" Target="../media/image17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8.png"/><Relationship Id="rId4" Type="http://schemas.openxmlformats.org/officeDocument/2006/relationships/image" Target="../media/image169.png"/><Relationship Id="rId5" Type="http://schemas.openxmlformats.org/officeDocument/2006/relationships/image" Target="../media/image1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70.png"/><Relationship Id="rId4" Type="http://schemas.openxmlformats.org/officeDocument/2006/relationships/image" Target="../media/image174.png"/><Relationship Id="rId5" Type="http://schemas.openxmlformats.org/officeDocument/2006/relationships/image" Target="../media/image173.png"/><Relationship Id="rId6" Type="http://schemas.openxmlformats.org/officeDocument/2006/relationships/image" Target="../media/image16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CEF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/>
          <p:nvPr/>
        </p:nvSpPr>
        <p:spPr>
          <a:xfrm>
            <a:off x="5753100" y="3977640"/>
            <a:ext cx="2699312" cy="146365"/>
          </a:xfrm>
          <a:prstGeom prst="parallelogram">
            <a:avLst>
              <a:gd fmla="val 25000" name="adj"/>
            </a:avLst>
          </a:prstGeom>
          <a:solidFill>
            <a:srgbClr val="CAB3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634562" y="1481197"/>
            <a:ext cx="7760700" cy="2181000"/>
          </a:xfrm>
          <a:prstGeom prst="snip2DiagRect">
            <a:avLst>
              <a:gd fmla="val 0" name="adj1"/>
              <a:gd fmla="val 30597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2611352" y="1977595"/>
            <a:ext cx="3921294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.</a:t>
            </a:r>
            <a:endParaRPr sz="1100"/>
          </a:p>
        </p:txBody>
      </p:sp>
      <p:sp>
        <p:nvSpPr>
          <p:cNvPr id="136" name="Google Shape;136;p26"/>
          <p:cNvSpPr/>
          <p:nvPr/>
        </p:nvSpPr>
        <p:spPr>
          <a:xfrm flipH="1" rot="-5400000">
            <a:off x="6943725" y="1457952"/>
            <a:ext cx="651508" cy="274321"/>
          </a:xfrm>
          <a:prstGeom prst="homePlate">
            <a:avLst>
              <a:gd fmla="val 44444" name="adj"/>
            </a:avLst>
          </a:prstGeom>
          <a:solidFill>
            <a:srgbClr val="AE8C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6"/>
          <p:cNvSpPr/>
          <p:nvPr/>
        </p:nvSpPr>
        <p:spPr>
          <a:xfrm flipH="1" rot="-5400000">
            <a:off x="7275904" y="1457952"/>
            <a:ext cx="651508" cy="274321"/>
          </a:xfrm>
          <a:prstGeom prst="homePlate">
            <a:avLst>
              <a:gd fmla="val 44444" name="adj"/>
            </a:avLst>
          </a:prstGeom>
          <a:solidFill>
            <a:srgbClr val="7B43C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6496750" y="3523700"/>
            <a:ext cx="121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674EA7"/>
                </a:solidFill>
                <a:latin typeface="Courgette"/>
                <a:ea typeface="Courgette"/>
                <a:cs typeface="Courgette"/>
                <a:sym typeface="Courgette"/>
              </a:rPr>
              <a:t>team</a:t>
            </a:r>
            <a:r>
              <a:rPr b="1" lang="ko" sz="2700">
                <a:solidFill>
                  <a:srgbClr val="674EA7"/>
                </a:solidFill>
                <a:latin typeface="Great Vibes"/>
                <a:ea typeface="Great Vibes"/>
                <a:cs typeface="Great Vibes"/>
                <a:sym typeface="Great Vibes"/>
              </a:rPr>
              <a:t> 1</a:t>
            </a:r>
            <a:endParaRPr sz="2700"/>
          </a:p>
        </p:txBody>
      </p:sp>
      <p:sp>
        <p:nvSpPr>
          <p:cNvPr id="139" name="Google Shape;139;p26"/>
          <p:cNvSpPr/>
          <p:nvPr/>
        </p:nvSpPr>
        <p:spPr>
          <a:xfrm>
            <a:off x="1649425" y="2843388"/>
            <a:ext cx="5589300" cy="363300"/>
          </a:xfrm>
          <a:prstGeom prst="parallelogram">
            <a:avLst>
              <a:gd fmla="val 25000" name="adj"/>
            </a:avLst>
          </a:prstGeom>
          <a:solidFill>
            <a:srgbClr val="DECE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2823375" y="1348825"/>
            <a:ext cx="3312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0">
                <a:solidFill>
                  <a:srgbClr val="674EA7"/>
                </a:solidFill>
                <a:latin typeface="Courgette"/>
                <a:ea typeface="Courgette"/>
                <a:cs typeface="Courgette"/>
                <a:sym typeface="Courgette"/>
              </a:rPr>
              <a:t>K</a:t>
            </a:r>
            <a:r>
              <a:rPr b="1" lang="ko" sz="10000">
                <a:solidFill>
                  <a:srgbClr val="674EA7"/>
                </a:solidFill>
                <a:latin typeface="Courgette"/>
                <a:ea typeface="Courgette"/>
                <a:cs typeface="Courgette"/>
                <a:sym typeface="Courgette"/>
              </a:rPr>
              <a:t>urly          </a:t>
            </a:r>
            <a:endParaRPr b="1" sz="10000">
              <a:solidFill>
                <a:srgbClr val="674EA7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CEF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/>
        </p:nvSpPr>
        <p:spPr>
          <a:xfrm>
            <a:off x="2611352" y="1977595"/>
            <a:ext cx="392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.</a:t>
            </a:r>
            <a:endParaRPr sz="1100"/>
          </a:p>
        </p:txBody>
      </p:sp>
      <p:sp>
        <p:nvSpPr>
          <p:cNvPr id="251" name="Google Shape;251;p35"/>
          <p:cNvSpPr txBox="1"/>
          <p:nvPr/>
        </p:nvSpPr>
        <p:spPr>
          <a:xfrm>
            <a:off x="2013550" y="4254650"/>
            <a:ext cx="539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475" y="500400"/>
            <a:ext cx="5859251" cy="41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3007600" y="1977600"/>
            <a:ext cx="4341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latin typeface="Gowun Dodum"/>
                <a:ea typeface="Gowun Dodum"/>
                <a:cs typeface="Gowun Dodum"/>
                <a:sym typeface="Gowun Dodum"/>
              </a:rPr>
              <a:t>PART 2</a:t>
            </a:r>
            <a:endParaRPr sz="7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3500950" y="3259969"/>
            <a:ext cx="21210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화면 구조 및 기능 구현</a:t>
            </a:r>
            <a:endParaRPr i="0" sz="1500" u="none" cap="none" strike="noStrik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6182998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STEP4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 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카테고리 목록 구조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4385574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STEP3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Header 기능-2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2357124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</a:t>
            </a:r>
            <a:r>
              <a:rPr lang="ko" sz="1600">
                <a:latin typeface="Gowun Dodum"/>
                <a:ea typeface="Gowun Dodum"/>
                <a:cs typeface="Gowun Dodum"/>
                <a:sym typeface="Gowun Dodum"/>
              </a:rPr>
              <a:t>2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Header 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기능-1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391474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</a:t>
            </a:r>
            <a:r>
              <a:rPr lang="ko" sz="1600"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Header 구조 배치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2523750" y="3051800"/>
            <a:ext cx="19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이벤트 배너, 로고 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4630675" y="3051800"/>
            <a:ext cx="192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사용자 메뉴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리스트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카테고리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6696450" y="3051800"/>
            <a:ext cx="19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목록, 세부목록 구조</a:t>
            </a: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17" y="213769"/>
            <a:ext cx="8549765" cy="1124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388531" y="1452750"/>
            <a:ext cx="85089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388525" y="1936475"/>
            <a:ext cx="4162200" cy="31092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이중 구조로 내부에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width:1050px, margin:0 auto;로 화면 중앙에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1번 Div - 이벤트 배너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텍스트는 flex로 중앙에 배치하고, absolute로 닫는버튼을 우측 끝에 배치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374060" y="187238"/>
            <a:ext cx="8609100" cy="273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>
            <a:off x="374060" y="460866"/>
            <a:ext cx="8609100" cy="564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/>
          <p:nvPr/>
        </p:nvSpPr>
        <p:spPr>
          <a:xfrm>
            <a:off x="374060" y="1025297"/>
            <a:ext cx="8609100" cy="273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160950" y="144475"/>
            <a:ext cx="3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9900"/>
                </a:solidFill>
              </a:rPr>
              <a:t>1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60950" y="383172"/>
            <a:ext cx="3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9900"/>
                </a:solidFill>
              </a:rPr>
              <a:t>2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160950" y="974794"/>
            <a:ext cx="3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9900"/>
                </a:solidFill>
              </a:rPr>
              <a:t>3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429534" y="490966"/>
            <a:ext cx="8467800" cy="20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8703979" y="435017"/>
            <a:ext cx="23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A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429534" y="708645"/>
            <a:ext cx="8467800" cy="27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8703979" y="691185"/>
            <a:ext cx="23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B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00" y="2583725"/>
            <a:ext cx="886135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00" y="3478400"/>
            <a:ext cx="1720550" cy="13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4735125" y="1936475"/>
            <a:ext cx="4162200" cy="29553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2번 Div - 사용자 메뉴, 메인로고, 검색창, 로고 버튼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사용자 메뉴, 로고 버튼의 경우 flex로 각 요소 간 일정한 간격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크게 Div로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A,B구역을 구분해서 구현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AutoNum type="alphaUcPeriod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flex-direction: row-reverse 로 우측에 배치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AutoNum type="alphaUcPeriod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메인로고 제외 absolute로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 각 요소 배치 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3번 Div - 카테고리 네비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flex와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justify-content: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space-between로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요소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일정한 간격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중앙 리스트 목록도 동일하게 flex로 일정한 간격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050" y="2673975"/>
            <a:ext cx="1253800" cy="4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1325" y="3930550"/>
            <a:ext cx="1566150" cy="8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18" y="188892"/>
            <a:ext cx="8535287" cy="16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/>
          <p:nvPr/>
        </p:nvSpPr>
        <p:spPr>
          <a:xfrm>
            <a:off x="4693823" y="2339058"/>
            <a:ext cx="4244400" cy="25380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88518" y="2339058"/>
            <a:ext cx="4147800" cy="25380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388518" y="1935218"/>
            <a:ext cx="8549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388518" y="2328456"/>
            <a:ext cx="420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1번 이벤트 배너 기능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닫힘 버튼 클릭 시 margin-top의 값이 음수로 변경되어 화면에서 숨겨지게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transition 속성에 의해 상단으로 슬라이드 형식으로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374061" y="188892"/>
            <a:ext cx="8609100" cy="284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7164407" y="705701"/>
            <a:ext cx="1089900" cy="24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60950" y="144475"/>
            <a:ext cx="3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9900"/>
                </a:solidFill>
              </a:rPr>
              <a:t>1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8254114" y="776967"/>
            <a:ext cx="38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2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3053653" y="1024899"/>
            <a:ext cx="22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480" y="3543245"/>
            <a:ext cx="2012962" cy="107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482" y="2899529"/>
            <a:ext cx="2348875" cy="4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4693823" y="2350688"/>
            <a:ext cx="4244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2번 로고 기능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각 로고 hover 시 이미지 색상 변경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배송지 로고 hover 시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하단에 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형제관계로 구현한 배송지 등록 안내 창이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나타나게 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해당 창은 중앙 상단 화살표 모양을 위해 div에 z-index로 화살표 이미지를 합쳐 구현 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3069" y="2755096"/>
            <a:ext cx="3188430" cy="3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3075" y="3868725"/>
            <a:ext cx="2984075" cy="88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27446" l="0" r="0" t="0"/>
          <a:stretch/>
        </p:blipFill>
        <p:spPr>
          <a:xfrm>
            <a:off x="231022" y="220675"/>
            <a:ext cx="8685920" cy="126321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/>
          <p:nvPr/>
        </p:nvSpPr>
        <p:spPr>
          <a:xfrm>
            <a:off x="4604963" y="1955322"/>
            <a:ext cx="4322700" cy="29706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231025" y="1955325"/>
            <a:ext cx="4230600" cy="29706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 txBox="1"/>
          <p:nvPr/>
        </p:nvSpPr>
        <p:spPr>
          <a:xfrm>
            <a:off x="220554" y="1539565"/>
            <a:ext cx="87069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220425" y="1945499"/>
            <a:ext cx="428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1번 사용자메뉴 기능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로그인 시 사용자/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고객센터 메뉴 hover 시 하단에 드롭다운 메뉴 목록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6980030" y="532810"/>
            <a:ext cx="1320900" cy="168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6754908" y="451638"/>
            <a:ext cx="31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9900"/>
                </a:solidFill>
              </a:rPr>
              <a:t>1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2934658" y="1200323"/>
            <a:ext cx="3595800" cy="2934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 txBox="1"/>
          <p:nvPr/>
        </p:nvSpPr>
        <p:spPr>
          <a:xfrm>
            <a:off x="6494048" y="1163467"/>
            <a:ext cx="31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2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231013" y="2933112"/>
            <a:ext cx="432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2번 리스트 목록 기능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각 텍스트 hover 시 색상 변경 및 밑줄 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52" y="3322680"/>
            <a:ext cx="2847169" cy="63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27" y="2539724"/>
            <a:ext cx="2847633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/>
          <p:nvPr/>
        </p:nvSpPr>
        <p:spPr>
          <a:xfrm>
            <a:off x="976317" y="1218752"/>
            <a:ext cx="803400" cy="215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 txBox="1"/>
          <p:nvPr/>
        </p:nvSpPr>
        <p:spPr>
          <a:xfrm>
            <a:off x="1742806" y="1181895"/>
            <a:ext cx="31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FF"/>
                </a:solidFill>
              </a:rPr>
              <a:t>3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4604966" y="1954724"/>
            <a:ext cx="4160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3번 카테고리 기능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hover 시 하단에 드롭다운 카테고리목록 창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목록 각 메뉴 hover 시 background-color 변경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목록 각 메뉴 hover 시 우측에 관련 세부 메뉴목록 창 구현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세부목록 창 각 메뉴 hover 시 텍스트 색상 변경 및 밑줄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40"/>
          <p:cNvSpPr/>
          <p:nvPr/>
        </p:nvSpPr>
        <p:spPr>
          <a:xfrm>
            <a:off x="230625" y="2571750"/>
            <a:ext cx="6459300" cy="23421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0"/>
          <p:cNvPicPr preferRelativeResize="0"/>
          <p:nvPr/>
        </p:nvPicPr>
        <p:blipFill rotWithShape="1">
          <a:blip r:embed="rId3">
            <a:alphaModFix/>
          </a:blip>
          <a:srcRect b="0" l="0" r="0" t="32194"/>
          <a:stretch/>
        </p:blipFill>
        <p:spPr>
          <a:xfrm>
            <a:off x="220425" y="192875"/>
            <a:ext cx="8697800" cy="1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 txBox="1"/>
          <p:nvPr/>
        </p:nvSpPr>
        <p:spPr>
          <a:xfrm>
            <a:off x="220425" y="2143329"/>
            <a:ext cx="86979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259485" y="2571750"/>
            <a:ext cx="643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1번 카테고리목록창 구조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absolute로 위치를 조정하고 세부 목록의 기준을 위해 relative로 div를 설정 그 안에 ul로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2번 세부목록창 구조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1번 각 목록 안에 absolute로 위치를 1번창의 스크롤 부분과 겹치게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background의 linear-gradient를 사용해 겹치지 않는 부분에만 배경색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→  </a:t>
            </a:r>
            <a:r>
              <a:rPr lang="ko" sz="1000" u="sng">
                <a:solidFill>
                  <a:srgbClr val="FF0000"/>
                </a:solidFill>
                <a:latin typeface="Gowun Dodum"/>
                <a:ea typeface="Gowun Dodum"/>
                <a:cs typeface="Gowun Dodum"/>
                <a:sym typeface="Gowun Dodum"/>
              </a:rPr>
              <a:t>1번 각 목록에 hover로 나타난 후 2번창으로 이동 시 각 목록 hover가 끝나 없어지는 현상해결을 위함.</a:t>
            </a:r>
            <a:endParaRPr sz="1000" u="sng">
              <a:solidFill>
                <a:srgbClr val="FF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826432" y="520313"/>
            <a:ext cx="1734900" cy="15063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"/>
          <p:cNvSpPr txBox="1"/>
          <p:nvPr/>
        </p:nvSpPr>
        <p:spPr>
          <a:xfrm>
            <a:off x="624617" y="935947"/>
            <a:ext cx="30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1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341" name="Google Shape;341;p40"/>
          <p:cNvSpPr/>
          <p:nvPr/>
        </p:nvSpPr>
        <p:spPr>
          <a:xfrm>
            <a:off x="2648937" y="493808"/>
            <a:ext cx="1824300" cy="1506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0"/>
          <p:cNvSpPr txBox="1"/>
          <p:nvPr/>
        </p:nvSpPr>
        <p:spPr>
          <a:xfrm>
            <a:off x="4425282" y="667425"/>
            <a:ext cx="30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FF"/>
                </a:solidFill>
              </a:rPr>
              <a:t>2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387" y="2600024"/>
            <a:ext cx="2141983" cy="231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425" y="3833848"/>
            <a:ext cx="3907249" cy="101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4185924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</a:t>
            </a:r>
            <a:r>
              <a:rPr lang="ko" sz="1600">
                <a:latin typeface="Gowun Dodum"/>
                <a:ea typeface="Gowun Dodum"/>
                <a:cs typeface="Gowun Dodum"/>
                <a:sym typeface="Gowun Dodum"/>
              </a:rPr>
              <a:t>2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   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Aside 구조 및 기능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2220274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</a:t>
            </a:r>
            <a:r>
              <a:rPr lang="ko" sz="1600"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Footer 구조 배치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4536200" y="3038100"/>
            <a:ext cx="192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위치 고정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해상도에 다른 변화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transition 속성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252160" y="3266554"/>
            <a:ext cx="5322000" cy="1643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 txBox="1"/>
          <p:nvPr/>
        </p:nvSpPr>
        <p:spPr>
          <a:xfrm>
            <a:off x="252160" y="2864985"/>
            <a:ext cx="53220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43" y="192875"/>
            <a:ext cx="5252270" cy="257230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/>
          <p:nvPr/>
        </p:nvSpPr>
        <p:spPr>
          <a:xfrm>
            <a:off x="252160" y="280391"/>
            <a:ext cx="5322000" cy="2055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252160" y="2335604"/>
            <a:ext cx="5322000" cy="480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/>
          <p:nvPr/>
        </p:nvSpPr>
        <p:spPr>
          <a:xfrm>
            <a:off x="282343" y="1835545"/>
            <a:ext cx="5252400" cy="4800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282343" y="306188"/>
            <a:ext cx="5252400" cy="14799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5220262" y="836285"/>
            <a:ext cx="252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66" name="Google Shape;366;p42"/>
          <p:cNvSpPr/>
          <p:nvPr/>
        </p:nvSpPr>
        <p:spPr>
          <a:xfrm>
            <a:off x="5220262" y="1785999"/>
            <a:ext cx="252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2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67" name="Google Shape;367;p42"/>
          <p:cNvSpPr txBox="1"/>
          <p:nvPr/>
        </p:nvSpPr>
        <p:spPr>
          <a:xfrm>
            <a:off x="248000" y="3224606"/>
            <a:ext cx="523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Header와 같이 내부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div를 width:1050px, margin:0 auto;로 화면 중앙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1번 Div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크게 2개의 div로 나눈 후 flex로 양쪽 끝으로 배치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lphaUcPeriod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margin을 설정하고 flex로 일정한 정렬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2번 Div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flex로 일정한 정렬 배치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282343" y="797553"/>
            <a:ext cx="2363700" cy="784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3171056" y="1185680"/>
            <a:ext cx="1099200" cy="286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/>
          <p:nvPr/>
        </p:nvSpPr>
        <p:spPr>
          <a:xfrm>
            <a:off x="2569118" y="1335677"/>
            <a:ext cx="252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FF"/>
                </a:solidFill>
              </a:rPr>
              <a:t>A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371" name="Google Shape;371;p42"/>
          <p:cNvSpPr/>
          <p:nvPr/>
        </p:nvSpPr>
        <p:spPr>
          <a:xfrm>
            <a:off x="4226821" y="1231892"/>
            <a:ext cx="209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FF"/>
                </a:solidFill>
              </a:rPr>
              <a:t>A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049" y="221603"/>
            <a:ext cx="3195776" cy="468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25" y="224464"/>
            <a:ext cx="3951003" cy="282573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/>
          <p:nvPr/>
        </p:nvSpPr>
        <p:spPr>
          <a:xfrm>
            <a:off x="4320485" y="704541"/>
            <a:ext cx="4579500" cy="23454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/>
        </p:nvSpPr>
        <p:spPr>
          <a:xfrm>
            <a:off x="4320485" y="224464"/>
            <a:ext cx="45795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구조/기능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4320485" y="699241"/>
            <a:ext cx="4579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구조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Aside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부분의 1번은 absolute와 z-index로, 2번은 fixed와 z-index로 해당 위치에 고정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1번 기능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미디어 쿼리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를 활용 해서 가로 해상도에 따라 숨김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innerHeight 내에서 상단에서 거리에 따른 스크롤 값에 따라 고정한 위치의 top값을 수정해서 이동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transition으로 스크롤 이동에 따라 따라오는 모습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2번 기능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미디어 쿼리를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활용 해서 가로 해상도에 따라 크기랑 위치 조정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1번과 비슷한 구조로 상단에서 거리에 따른 화면 스크롤 값에 따라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bottom : -46px, opacity: 0으로 투명하게 화면 하단 밖에 숨겨진 버튼을 변경, 스크롤이 일정값 내려가면 하단에서 나타나며 올라오는 모습 구현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82" name="Google Shape;382;p43"/>
          <p:cNvSpPr/>
          <p:nvPr/>
        </p:nvSpPr>
        <p:spPr>
          <a:xfrm>
            <a:off x="3457550" y="202087"/>
            <a:ext cx="591000" cy="1180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3632958" y="2609773"/>
            <a:ext cx="411600" cy="403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3"/>
          <p:cNvSpPr/>
          <p:nvPr/>
        </p:nvSpPr>
        <p:spPr>
          <a:xfrm>
            <a:off x="3207193" y="202075"/>
            <a:ext cx="250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385" name="Google Shape;385;p43"/>
          <p:cNvSpPr/>
          <p:nvPr/>
        </p:nvSpPr>
        <p:spPr>
          <a:xfrm>
            <a:off x="3382601" y="2609761"/>
            <a:ext cx="250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25" y="3351128"/>
            <a:ext cx="3688270" cy="159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2283" y="2002407"/>
            <a:ext cx="1624146" cy="15811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/>
          <p:nvPr/>
        </p:nvSpPr>
        <p:spPr>
          <a:xfrm>
            <a:off x="220434" y="3050184"/>
            <a:ext cx="250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0485" y="3351129"/>
            <a:ext cx="3950998" cy="155006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3"/>
          <p:cNvSpPr/>
          <p:nvPr/>
        </p:nvSpPr>
        <p:spPr>
          <a:xfrm>
            <a:off x="4320494" y="3050184"/>
            <a:ext cx="250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44"/>
          <p:cNvSpPr/>
          <p:nvPr/>
        </p:nvSpPr>
        <p:spPr>
          <a:xfrm>
            <a:off x="6182998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STEP4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 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상단 네비바 고정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4385574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STEP3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추천 목록 기능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8" name="Google Shape;398;p44"/>
          <p:cNvSpPr/>
          <p:nvPr/>
        </p:nvSpPr>
        <p:spPr>
          <a:xfrm>
            <a:off x="2357124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</a:t>
            </a:r>
            <a:r>
              <a:rPr lang="ko" sz="1600">
                <a:latin typeface="Gowun Dodum"/>
                <a:ea typeface="Gowun Dodum"/>
                <a:cs typeface="Gowun Dodum"/>
                <a:sym typeface="Gowun Dodum"/>
              </a:rPr>
              <a:t>2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상단 배너 기능       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391474" y="1761150"/>
            <a:ext cx="27051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</a:t>
            </a:r>
            <a:r>
              <a:rPr lang="ko" sz="1600"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메인페이지 구조 배치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0" name="Google Shape;400;p44"/>
          <p:cNvSpPr txBox="1"/>
          <p:nvPr/>
        </p:nvSpPr>
        <p:spPr>
          <a:xfrm>
            <a:off x="2629675" y="3010675"/>
            <a:ext cx="205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시간에 따른 이동 구현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슬라이드 이동 구현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해상도 변화 감지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160939" y="144480"/>
            <a:ext cx="8822120" cy="485453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0" y="0"/>
            <a:ext cx="9144000" cy="1823013"/>
          </a:xfrm>
          <a:prstGeom prst="rect">
            <a:avLst/>
          </a:prstGeom>
          <a:solidFill>
            <a:srgbClr val="D0C6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" name="Google Shape;147;p27"/>
          <p:cNvCxnSpPr/>
          <p:nvPr/>
        </p:nvCxnSpPr>
        <p:spPr>
          <a:xfrm>
            <a:off x="160939" y="1623350"/>
            <a:ext cx="8822120" cy="0"/>
          </a:xfrm>
          <a:prstGeom prst="straightConnector1">
            <a:avLst/>
          </a:prstGeom>
          <a:noFill/>
          <a:ln cap="flat" cmpd="sng" w="38100">
            <a:solidFill>
              <a:srgbClr val="3A383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8" name="Google Shape;148;p27"/>
          <p:cNvSpPr txBox="1"/>
          <p:nvPr/>
        </p:nvSpPr>
        <p:spPr>
          <a:xfrm>
            <a:off x="204351" y="594650"/>
            <a:ext cx="5501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</a:t>
            </a:r>
            <a:r>
              <a:rPr lang="ko" sz="6000">
                <a:solidFill>
                  <a:schemeClr val="lt1"/>
                </a:solidFill>
              </a:rPr>
              <a:t>T</a:t>
            </a:r>
            <a:r>
              <a:rPr b="0" i="0" lang="ko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160950" y="558525"/>
            <a:ext cx="5801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CONTEN</a:t>
            </a:r>
            <a:r>
              <a:rPr b="0" i="0" lang="ko" sz="6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ko" sz="6000">
                <a:solidFill>
                  <a:srgbClr val="3A3838"/>
                </a:solidFill>
              </a:rPr>
              <a:t>S </a:t>
            </a:r>
            <a:r>
              <a:rPr lang="ko" sz="5000">
                <a:solidFill>
                  <a:srgbClr val="3A3838"/>
                </a:solidFill>
              </a:rPr>
              <a:t>📃</a:t>
            </a:r>
            <a:endParaRPr b="0" i="0" sz="5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27"/>
          <p:cNvGrpSpPr/>
          <p:nvPr/>
        </p:nvGrpSpPr>
        <p:grpSpPr>
          <a:xfrm>
            <a:off x="160940" y="2135529"/>
            <a:ext cx="2721156" cy="2449441"/>
            <a:chOff x="272461" y="3138718"/>
            <a:chExt cx="3790252" cy="2974575"/>
          </a:xfrm>
        </p:grpSpPr>
        <p:sp>
          <p:nvSpPr>
            <p:cNvPr id="151" name="Google Shape;151;p27"/>
            <p:cNvSpPr/>
            <p:nvPr/>
          </p:nvSpPr>
          <p:spPr>
            <a:xfrm flipH="1">
              <a:off x="874340" y="3428999"/>
              <a:ext cx="3188373" cy="2684294"/>
            </a:xfrm>
            <a:prstGeom prst="snip1Rect">
              <a:avLst>
                <a:gd fmla="val 29410" name="adj"/>
              </a:avLst>
            </a:prstGeom>
            <a:solidFill>
              <a:srgbClr val="E3DD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152" name="Google Shape;152;p27"/>
            <p:cNvSpPr txBox="1"/>
            <p:nvPr/>
          </p:nvSpPr>
          <p:spPr>
            <a:xfrm>
              <a:off x="272461" y="3138718"/>
              <a:ext cx="1579500" cy="9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" sz="4500" u="none" cap="none" strike="noStrike">
                  <a:solidFill>
                    <a:srgbClr val="3A3838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01</a:t>
              </a:r>
              <a:endParaRPr i="0" sz="4500" u="none" cap="none" strike="noStrike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pSp>
        <p:nvGrpSpPr>
          <p:cNvPr id="153" name="Google Shape;153;p27"/>
          <p:cNvGrpSpPr/>
          <p:nvPr/>
        </p:nvGrpSpPr>
        <p:grpSpPr>
          <a:xfrm>
            <a:off x="2984815" y="2135529"/>
            <a:ext cx="2721156" cy="2449441"/>
            <a:chOff x="272461" y="3138718"/>
            <a:chExt cx="3790252" cy="2974575"/>
          </a:xfrm>
        </p:grpSpPr>
        <p:sp>
          <p:nvSpPr>
            <p:cNvPr id="154" name="Google Shape;154;p27"/>
            <p:cNvSpPr/>
            <p:nvPr/>
          </p:nvSpPr>
          <p:spPr>
            <a:xfrm flipH="1">
              <a:off x="874340" y="3428999"/>
              <a:ext cx="3188373" cy="2684294"/>
            </a:xfrm>
            <a:prstGeom prst="snip1Rect">
              <a:avLst>
                <a:gd fmla="val 29410" name="adj"/>
              </a:avLst>
            </a:prstGeom>
            <a:solidFill>
              <a:srgbClr val="E3DD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155" name="Google Shape;155;p27"/>
            <p:cNvSpPr txBox="1"/>
            <p:nvPr/>
          </p:nvSpPr>
          <p:spPr>
            <a:xfrm>
              <a:off x="272461" y="3138718"/>
              <a:ext cx="1579500" cy="9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" sz="4500" u="none" cap="none" strike="noStrike">
                  <a:solidFill>
                    <a:srgbClr val="3A3838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02</a:t>
              </a:r>
              <a:endParaRPr i="0" sz="4500" u="none" cap="none" strike="noStrike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pSp>
        <p:nvGrpSpPr>
          <p:cNvPr id="156" name="Google Shape;156;p27"/>
          <p:cNvGrpSpPr/>
          <p:nvPr/>
        </p:nvGrpSpPr>
        <p:grpSpPr>
          <a:xfrm>
            <a:off x="5829794" y="2135529"/>
            <a:ext cx="2721156" cy="2449441"/>
            <a:chOff x="272461" y="3138718"/>
            <a:chExt cx="3790252" cy="2974575"/>
          </a:xfrm>
        </p:grpSpPr>
        <p:sp>
          <p:nvSpPr>
            <p:cNvPr id="157" name="Google Shape;157;p27"/>
            <p:cNvSpPr/>
            <p:nvPr/>
          </p:nvSpPr>
          <p:spPr>
            <a:xfrm flipH="1">
              <a:off x="874340" y="3428999"/>
              <a:ext cx="3188373" cy="2684294"/>
            </a:xfrm>
            <a:prstGeom prst="snip1Rect">
              <a:avLst>
                <a:gd fmla="val 29410" name="adj"/>
              </a:avLst>
            </a:prstGeom>
            <a:solidFill>
              <a:srgbClr val="E3DD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158" name="Google Shape;158;p27"/>
            <p:cNvSpPr txBox="1"/>
            <p:nvPr/>
          </p:nvSpPr>
          <p:spPr>
            <a:xfrm>
              <a:off x="272461" y="3138718"/>
              <a:ext cx="1579500" cy="9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" sz="4500" u="none" cap="none" strike="noStrike">
                  <a:solidFill>
                    <a:srgbClr val="3A3838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03</a:t>
              </a:r>
              <a:endParaRPr i="0" sz="4500" u="none" cap="none" strike="noStrike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159" name="Google Shape;159;p27"/>
          <p:cNvSpPr/>
          <p:nvPr/>
        </p:nvSpPr>
        <p:spPr>
          <a:xfrm>
            <a:off x="677075" y="3097243"/>
            <a:ext cx="21210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개요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일정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개발 환경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역할 분담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3500950" y="3259969"/>
            <a:ext cx="21210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화면 구조 및 기능 구현</a:t>
            </a:r>
            <a:endParaRPr i="0" sz="1500" u="none" cap="none" strike="noStrik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6345925" y="3259968"/>
            <a:ext cx="21210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웹 페이지 시연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4603205" y="650989"/>
            <a:ext cx="4296900" cy="42720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07" name="Google Shape;407;p45"/>
          <p:cNvSpPr txBox="1"/>
          <p:nvPr/>
        </p:nvSpPr>
        <p:spPr>
          <a:xfrm>
            <a:off x="4579300" y="224944"/>
            <a:ext cx="43206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4681315" y="721534"/>
            <a:ext cx="4123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상단 배너를 제외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div를 이중으로 구조되어 내부는 Width:1050px, margin:0 auto;로 화면 중앙에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1번 배너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각 배너를 flex로 정렬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부모 div에 overflow: hidden 배너 노출 화면 크기 고정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각 좌우버튼과, 목록 텍스트 위치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absolute로 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배치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3번 Div 상단 리스트목록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ul의 li로 구성 ul에 flex로 각 버튼 배치 후 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ul에 place-content : center로 내부 버튼목록 화면 중앙에 배치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2~5, 7번 div 중앙 목록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목록을 flex로 정렬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부모 div에 overflow: hidden 배너 노출 화면 크기 고정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좌우버튼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absolute로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2~5, 7번 상, 하단 텍스트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flex, justify-content: center로 중앙에 배치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50" y="192875"/>
            <a:ext cx="4197889" cy="4690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/>
          <p:nvPr/>
        </p:nvSpPr>
        <p:spPr>
          <a:xfrm>
            <a:off x="211250" y="388537"/>
            <a:ext cx="4242300" cy="1142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/>
          <p:nvPr/>
        </p:nvSpPr>
        <p:spPr>
          <a:xfrm>
            <a:off x="211250" y="1530538"/>
            <a:ext cx="4242300" cy="136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211250" y="2894099"/>
            <a:ext cx="4242300" cy="2028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"/>
          <p:cNvSpPr/>
          <p:nvPr/>
        </p:nvSpPr>
        <p:spPr>
          <a:xfrm>
            <a:off x="4035086" y="4134489"/>
            <a:ext cx="373800" cy="7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14" name="Google Shape;414;p45"/>
          <p:cNvSpPr/>
          <p:nvPr/>
        </p:nvSpPr>
        <p:spPr>
          <a:xfrm>
            <a:off x="4035086" y="1601665"/>
            <a:ext cx="373800" cy="7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15" name="Google Shape;415;p45"/>
          <p:cNvSpPr/>
          <p:nvPr/>
        </p:nvSpPr>
        <p:spPr>
          <a:xfrm>
            <a:off x="211259" y="388525"/>
            <a:ext cx="2514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416" name="Google Shape;416;p45"/>
          <p:cNvSpPr/>
          <p:nvPr/>
        </p:nvSpPr>
        <p:spPr>
          <a:xfrm>
            <a:off x="211259" y="1530526"/>
            <a:ext cx="2514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417" name="Google Shape;417;p45"/>
          <p:cNvSpPr/>
          <p:nvPr/>
        </p:nvSpPr>
        <p:spPr>
          <a:xfrm>
            <a:off x="211259" y="2894088"/>
            <a:ext cx="2514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3</a:t>
            </a:r>
            <a:endParaRPr sz="1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202075" y="230388"/>
            <a:ext cx="4260300" cy="1373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76" y="264616"/>
            <a:ext cx="4260192" cy="430432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/>
          <p:nvPr/>
        </p:nvSpPr>
        <p:spPr>
          <a:xfrm>
            <a:off x="4612704" y="649383"/>
            <a:ext cx="4314900" cy="43014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26" name="Google Shape;426;p46"/>
          <p:cNvSpPr txBox="1"/>
          <p:nvPr/>
        </p:nvSpPr>
        <p:spPr>
          <a:xfrm>
            <a:off x="4588697" y="220433"/>
            <a:ext cx="43389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27" name="Google Shape;427;p46"/>
          <p:cNvSpPr/>
          <p:nvPr/>
        </p:nvSpPr>
        <p:spPr>
          <a:xfrm>
            <a:off x="4042169" y="3053360"/>
            <a:ext cx="375600" cy="7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4042169" y="1312208"/>
            <a:ext cx="375600" cy="7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29" name="Google Shape;429;p46"/>
          <p:cNvSpPr/>
          <p:nvPr/>
        </p:nvSpPr>
        <p:spPr>
          <a:xfrm>
            <a:off x="202084" y="254555"/>
            <a:ext cx="252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4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430" name="Google Shape;430;p46"/>
          <p:cNvSpPr/>
          <p:nvPr/>
        </p:nvSpPr>
        <p:spPr>
          <a:xfrm>
            <a:off x="202084" y="1603237"/>
            <a:ext cx="252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5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431" name="Google Shape;431;p46"/>
          <p:cNvSpPr/>
          <p:nvPr/>
        </p:nvSpPr>
        <p:spPr>
          <a:xfrm>
            <a:off x="202084" y="3458469"/>
            <a:ext cx="252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7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432" name="Google Shape;432;p46"/>
          <p:cNvSpPr/>
          <p:nvPr/>
        </p:nvSpPr>
        <p:spPr>
          <a:xfrm>
            <a:off x="202075" y="2753038"/>
            <a:ext cx="4260300" cy="705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202084" y="2753026"/>
            <a:ext cx="252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6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434" name="Google Shape;434;p46"/>
          <p:cNvSpPr/>
          <p:nvPr/>
        </p:nvSpPr>
        <p:spPr>
          <a:xfrm>
            <a:off x="202075" y="3458456"/>
            <a:ext cx="4260300" cy="1344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6"/>
          <p:cNvSpPr/>
          <p:nvPr/>
        </p:nvSpPr>
        <p:spPr>
          <a:xfrm>
            <a:off x="202075" y="1603249"/>
            <a:ext cx="4260300" cy="1149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6"/>
          <p:cNvSpPr txBox="1"/>
          <p:nvPr/>
        </p:nvSpPr>
        <p:spPr>
          <a:xfrm>
            <a:off x="4681315" y="721534"/>
            <a:ext cx="4123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상단 배너를 제외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div를 이중으로 구조되어 내부는 Width:1050px, margin:0 auto;로 화면 중앙에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1번 배너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각 배너를 flex로 정렬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부모 div에 overflow: hidden 배너 노출 화면 크기 고정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각 좌우버튼과, 목록 텍스트 위치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absolute로 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배치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3번 Div 상단 리스트목록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ul의 li로 구성 ul에 flex로 각 버튼 배치 후 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ul에 place-content : center로 내부 버튼목록 화면 중앙에 배치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2~5, 7번 div 중앙 목록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목록을 flex로 정렬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부모 div에 overflow: hidden 배너 노출 화면 크기 고정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좌우버튼 absolute로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2~5, 7번 상, 하단 텍스트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flex, justify-content: center로 중앙에 배치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47"/>
          <p:cNvSpPr/>
          <p:nvPr/>
        </p:nvSpPr>
        <p:spPr>
          <a:xfrm>
            <a:off x="220425" y="2104650"/>
            <a:ext cx="5172600" cy="28092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43" name="Google Shape;443;p47"/>
          <p:cNvSpPr txBox="1"/>
          <p:nvPr/>
        </p:nvSpPr>
        <p:spPr>
          <a:xfrm>
            <a:off x="220425" y="1693794"/>
            <a:ext cx="51726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44" name="Google Shape;444;p47"/>
          <p:cNvSpPr txBox="1"/>
          <p:nvPr/>
        </p:nvSpPr>
        <p:spPr>
          <a:xfrm>
            <a:off x="220425" y="2137818"/>
            <a:ext cx="5172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1번 캐러셀 기능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초기 0으로 설정한 cnt를 기준으로 transform으로 배너의 x축 이동 값을 변경, transition으로 변화는 움직임의 중간과정과 지속시간을 설정해 슬라이드 방식을 구현.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일정한 시간마다 반복을 위해 setInterval() 사용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AutoNum type="alphaUcPeriod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배너 와 overflow-hidden요소 사이 요소에 transform로 움직이는 시간, 축 값을 통한 이동과 transition으로 슬라이드 효과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AutoNum type="alphaUcPeriod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-1.배너 변경 시 현재 가로 해상도 크기에 맞게 사이즈 조절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-2.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가로 해상도의 길이 변화 시 마다 배너 크기와 좌표 변경으로 해상도변화에 맞게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AutoNum type="alphaUcPeriod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같은 방향으로 “1번배너 → 배너 이동 → 1번 배너 →  배너 이동” 과정 구현을 위해 1번 배너를 마지막 배너에 추가 배치 후 지속시간을 0으로 수정한 후 1번 배너로 바뀌고 다시  반복되게 구현.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2번 배너 목록 표시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cnt를 기준으로 0일경우 1번 배너이기 때문에 cnt+1을 변수에 담고, 마지막 추가 1번 배너부터 1로 표시로 변경되게 구현.</a:t>
            </a:r>
            <a:endParaRPr sz="1000" u="sng">
              <a:solidFill>
                <a:srgbClr val="0000FF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45" name="Google Shape;445;p47"/>
          <p:cNvPicPr preferRelativeResize="0"/>
          <p:nvPr/>
        </p:nvPicPr>
        <p:blipFill rotWithShape="1">
          <a:blip r:embed="rId3">
            <a:alphaModFix/>
          </a:blip>
          <a:srcRect b="69965" l="0" r="0" t="0"/>
          <a:stretch/>
        </p:blipFill>
        <p:spPr>
          <a:xfrm>
            <a:off x="220425" y="202075"/>
            <a:ext cx="5172510" cy="149172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7"/>
          <p:cNvSpPr/>
          <p:nvPr/>
        </p:nvSpPr>
        <p:spPr>
          <a:xfrm>
            <a:off x="220425" y="313423"/>
            <a:ext cx="5172600" cy="1222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7"/>
          <p:cNvSpPr/>
          <p:nvPr/>
        </p:nvSpPr>
        <p:spPr>
          <a:xfrm>
            <a:off x="220434" y="313412"/>
            <a:ext cx="2511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pic>
        <p:nvPicPr>
          <p:cNvPr id="448" name="Google Shape;44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129" y="739562"/>
            <a:ext cx="3197971" cy="266812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7"/>
          <p:cNvSpPr/>
          <p:nvPr/>
        </p:nvSpPr>
        <p:spPr>
          <a:xfrm>
            <a:off x="5475067" y="310372"/>
            <a:ext cx="2511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A</a:t>
            </a:r>
            <a:endParaRPr sz="1000">
              <a:solidFill>
                <a:srgbClr val="E50000"/>
              </a:solidFill>
            </a:endParaRPr>
          </a:p>
        </p:txBody>
      </p:sp>
      <p:pic>
        <p:nvPicPr>
          <p:cNvPr id="450" name="Google Shape;45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118" y="310296"/>
            <a:ext cx="1759099" cy="3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7"/>
          <p:cNvSpPr/>
          <p:nvPr/>
        </p:nvSpPr>
        <p:spPr>
          <a:xfrm>
            <a:off x="5726068" y="310383"/>
            <a:ext cx="1795200" cy="3573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5860143" y="1563951"/>
            <a:ext cx="2488800" cy="1152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/>
          <p:nvPr/>
        </p:nvSpPr>
        <p:spPr>
          <a:xfrm>
            <a:off x="5475075" y="1464000"/>
            <a:ext cx="384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B-1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5899008" y="1678798"/>
            <a:ext cx="2859600" cy="3864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6040548" y="2366100"/>
            <a:ext cx="1303500" cy="3864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7"/>
          <p:cNvSpPr/>
          <p:nvPr/>
        </p:nvSpPr>
        <p:spPr>
          <a:xfrm>
            <a:off x="5621531" y="1778740"/>
            <a:ext cx="277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C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457" name="Google Shape;457;p47"/>
          <p:cNvSpPr/>
          <p:nvPr/>
        </p:nvSpPr>
        <p:spPr>
          <a:xfrm>
            <a:off x="5763070" y="2401873"/>
            <a:ext cx="277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C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458" name="Google Shape;458;p47"/>
          <p:cNvSpPr/>
          <p:nvPr/>
        </p:nvSpPr>
        <p:spPr>
          <a:xfrm>
            <a:off x="4067498" y="1303495"/>
            <a:ext cx="340500" cy="136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7"/>
          <p:cNvSpPr/>
          <p:nvPr/>
        </p:nvSpPr>
        <p:spPr>
          <a:xfrm>
            <a:off x="3891329" y="1233463"/>
            <a:ext cx="2511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460" name="Google Shape;460;p47"/>
          <p:cNvSpPr/>
          <p:nvPr/>
        </p:nvSpPr>
        <p:spPr>
          <a:xfrm>
            <a:off x="5860143" y="3179519"/>
            <a:ext cx="1417200" cy="115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7"/>
          <p:cNvSpPr/>
          <p:nvPr/>
        </p:nvSpPr>
        <p:spPr>
          <a:xfrm>
            <a:off x="7190051" y="3053390"/>
            <a:ext cx="277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pic>
        <p:nvPicPr>
          <p:cNvPr id="462" name="Google Shape;46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7250" y="3632271"/>
            <a:ext cx="2754600" cy="11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/>
          <p:nvPr/>
        </p:nvSpPr>
        <p:spPr>
          <a:xfrm>
            <a:off x="5752550" y="3598975"/>
            <a:ext cx="2859600" cy="11466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7"/>
          <p:cNvSpPr/>
          <p:nvPr/>
        </p:nvSpPr>
        <p:spPr>
          <a:xfrm>
            <a:off x="5443552" y="3545550"/>
            <a:ext cx="384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B-2</a:t>
            </a:r>
            <a:endParaRPr sz="1000">
              <a:solidFill>
                <a:srgbClr val="E5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48"/>
          <p:cNvSpPr/>
          <p:nvPr/>
        </p:nvSpPr>
        <p:spPr>
          <a:xfrm>
            <a:off x="229625" y="1998324"/>
            <a:ext cx="5133300" cy="28794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71" name="Google Shape;471;p48"/>
          <p:cNvSpPr txBox="1"/>
          <p:nvPr/>
        </p:nvSpPr>
        <p:spPr>
          <a:xfrm>
            <a:off x="229625" y="1544631"/>
            <a:ext cx="51333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229625" y="2028368"/>
            <a:ext cx="5133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배너 hover 시 버튼 기능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opacity: 0, transition 속성 설정으로 투명한 상태에 있다가 배너 hover 시 천천히 나타나게 구현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버튼 클릭 시 기능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버튼 클릭 시 변수 cnt는 캐러셀과 공통으로 사용 캐러셀의 슬라이드 이동방식과 비슷한 구조로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lphaUcPeriod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마지막 1번 배너에서 각 방향 이동 버튼 클릭 시 오류를 막기 위한 변수값 수정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→ </a:t>
            </a:r>
            <a:r>
              <a:rPr lang="ko" sz="1000" u="sng">
                <a:solidFill>
                  <a:srgbClr val="0000FF"/>
                </a:solidFill>
                <a:latin typeface="Gowun Dodum"/>
                <a:ea typeface="Gowun Dodum"/>
                <a:cs typeface="Gowun Dodum"/>
                <a:sym typeface="Gowun Dodum"/>
              </a:rPr>
              <a:t>캐러셀 기능으로 인해 마지막 추가 1번 배너에서 1번배너로 바뀌는 딜레이 중 버튼</a:t>
            </a:r>
            <a:endParaRPr sz="1000" u="sng">
              <a:solidFill>
                <a:srgbClr val="0000F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FF"/>
                </a:solidFill>
                <a:latin typeface="Gowun Dodum"/>
                <a:ea typeface="Gowun Dodum"/>
                <a:cs typeface="Gowun Dodum"/>
                <a:sym typeface="Gowun Dodum"/>
              </a:rPr>
              <a:t>    </a:t>
            </a:r>
            <a:r>
              <a:rPr lang="ko" sz="1000" u="sng">
                <a:solidFill>
                  <a:srgbClr val="0000FF"/>
                </a:solidFill>
                <a:latin typeface="Gowun Dodum"/>
                <a:ea typeface="Gowun Dodum"/>
                <a:cs typeface="Gowun Dodum"/>
                <a:sym typeface="Gowun Dodum"/>
              </a:rPr>
              <a:t>클릭 시 cnt값이 벗어나 transform x좌표값이 목록을 초과하는 오류가 해결을 위해</a:t>
            </a:r>
            <a:endParaRPr sz="1000" u="sng">
              <a:solidFill>
                <a:srgbClr val="0000F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FF"/>
                </a:solidFill>
                <a:latin typeface="Gowun Dodum"/>
                <a:ea typeface="Gowun Dodum"/>
                <a:cs typeface="Gowun Dodum"/>
                <a:sym typeface="Gowun Dodum"/>
              </a:rPr>
              <a:t>    </a:t>
            </a:r>
            <a:r>
              <a:rPr lang="ko" sz="1000" u="sng">
                <a:solidFill>
                  <a:srgbClr val="0000FF"/>
                </a:solidFill>
                <a:latin typeface="Gowun Dodum"/>
                <a:ea typeface="Gowun Dodum"/>
                <a:cs typeface="Gowun Dodum"/>
                <a:sym typeface="Gowun Dodum"/>
              </a:rPr>
              <a:t>수정.</a:t>
            </a:r>
            <a:endParaRPr sz="1000" u="sng">
              <a:solidFill>
                <a:srgbClr val="0000F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lphaUcPeriod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방향으로 배너 이동 반복이 가능하도록 배너 이동이 마지막에 추가 1번 배너로 슬라이드 이동 된 후 반대 방향 1번 배너로 지속시간 없이 변경될 수 있게 setTimeout()으로 실행 지연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73" name="Google Shape;473;p48"/>
          <p:cNvPicPr preferRelativeResize="0"/>
          <p:nvPr/>
        </p:nvPicPr>
        <p:blipFill rotWithShape="1">
          <a:blip r:embed="rId3">
            <a:alphaModFix/>
          </a:blip>
          <a:srcRect b="69965" l="0" r="0" t="0"/>
          <a:stretch/>
        </p:blipFill>
        <p:spPr>
          <a:xfrm>
            <a:off x="229625" y="192875"/>
            <a:ext cx="5133275" cy="135175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8"/>
          <p:cNvSpPr/>
          <p:nvPr/>
        </p:nvSpPr>
        <p:spPr>
          <a:xfrm>
            <a:off x="675964" y="751915"/>
            <a:ext cx="277800" cy="250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4628985" y="786159"/>
            <a:ext cx="277800" cy="216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24" y="2618274"/>
            <a:ext cx="1413129" cy="22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683" y="2511549"/>
            <a:ext cx="2111938" cy="203078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8"/>
          <p:cNvSpPr/>
          <p:nvPr/>
        </p:nvSpPr>
        <p:spPr>
          <a:xfrm>
            <a:off x="6717493" y="3517009"/>
            <a:ext cx="21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B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6937376" y="3517029"/>
            <a:ext cx="1999500" cy="5625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8"/>
          <p:cNvSpPr/>
          <p:nvPr/>
        </p:nvSpPr>
        <p:spPr>
          <a:xfrm>
            <a:off x="6844474" y="2635367"/>
            <a:ext cx="1965300" cy="7767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8"/>
          <p:cNvSpPr/>
          <p:nvPr/>
        </p:nvSpPr>
        <p:spPr>
          <a:xfrm>
            <a:off x="6651245" y="2619933"/>
            <a:ext cx="2025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A</a:t>
            </a:r>
            <a:endParaRPr sz="1000">
              <a:solidFill>
                <a:srgbClr val="E50000"/>
              </a:solidFill>
            </a:endParaRPr>
          </a:p>
        </p:txBody>
      </p:sp>
      <p:pic>
        <p:nvPicPr>
          <p:cNvPr id="482" name="Google Shape;48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2593" y="192875"/>
            <a:ext cx="2154050" cy="228888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8"/>
          <p:cNvSpPr/>
          <p:nvPr/>
        </p:nvSpPr>
        <p:spPr>
          <a:xfrm>
            <a:off x="5452592" y="1544615"/>
            <a:ext cx="237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B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484" name="Google Shape;484;p48"/>
          <p:cNvSpPr/>
          <p:nvPr/>
        </p:nvSpPr>
        <p:spPr>
          <a:xfrm>
            <a:off x="5690421" y="1544633"/>
            <a:ext cx="1950000" cy="5625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8"/>
          <p:cNvSpPr/>
          <p:nvPr/>
        </p:nvSpPr>
        <p:spPr>
          <a:xfrm>
            <a:off x="5581242" y="316464"/>
            <a:ext cx="1837200" cy="9966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8"/>
          <p:cNvSpPr/>
          <p:nvPr/>
        </p:nvSpPr>
        <p:spPr>
          <a:xfrm>
            <a:off x="5378914" y="316327"/>
            <a:ext cx="2025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A</a:t>
            </a:r>
            <a:endParaRPr sz="1000">
              <a:solidFill>
                <a:srgbClr val="E5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49"/>
          <p:cNvSpPr/>
          <p:nvPr/>
        </p:nvSpPr>
        <p:spPr>
          <a:xfrm>
            <a:off x="248000" y="2894001"/>
            <a:ext cx="4421400" cy="20382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93" name="Google Shape;493;p49"/>
          <p:cNvSpPr txBox="1"/>
          <p:nvPr/>
        </p:nvSpPr>
        <p:spPr>
          <a:xfrm>
            <a:off x="248000" y="2472957"/>
            <a:ext cx="44214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기능 구현</a:t>
            </a:r>
            <a:endParaRPr b="1" sz="1200"/>
          </a:p>
        </p:txBody>
      </p:sp>
      <p:sp>
        <p:nvSpPr>
          <p:cNvPr id="494" name="Google Shape;494;p49"/>
          <p:cNvSpPr txBox="1"/>
          <p:nvPr/>
        </p:nvSpPr>
        <p:spPr>
          <a:xfrm>
            <a:off x="248000" y="2949969"/>
            <a:ext cx="442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1번 카테고리 버튼 기능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각 카테고리 버튼 클릭 시 텍스트 색상 및 배경 색상 변경 구현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lphaUcPeriod"/>
            </a:pPr>
            <a:r>
              <a:rPr lang="ko" sz="1000">
                <a:solidFill>
                  <a:schemeClr val="dk1"/>
                </a:solidFill>
              </a:rPr>
              <a:t>각 카테고리 버튼 클릭 시 하단 버튼의 텍스트 변경 구현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2번 좌우버튼 기능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좌우 버튼 클릭 시 배너와 비슷하게 해당 부모 div의 x축 이동 값이 수정되어 슬라이드 형식으로 목록이 이동하게 구현.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각 방향 목록 끝에서 해당 방향 버튼이 숨겨지게 구현.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5" name="Google Shape;495;p49"/>
          <p:cNvSpPr/>
          <p:nvPr/>
        </p:nvSpPr>
        <p:spPr>
          <a:xfrm>
            <a:off x="306444" y="1139595"/>
            <a:ext cx="279900" cy="259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/>
          <p:nvPr/>
        </p:nvSpPr>
        <p:spPr>
          <a:xfrm>
            <a:off x="4216768" y="1139595"/>
            <a:ext cx="279900" cy="224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362121" y="3438854"/>
            <a:ext cx="250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248000" y="945715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4418503" y="1139585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00" name="Google Shape;500;p49"/>
          <p:cNvSpPr/>
          <p:nvPr/>
        </p:nvSpPr>
        <p:spPr>
          <a:xfrm>
            <a:off x="1201950" y="389935"/>
            <a:ext cx="2358600" cy="259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978" y="2054680"/>
            <a:ext cx="4089296" cy="226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9"/>
          <p:cNvSpPr/>
          <p:nvPr/>
        </p:nvSpPr>
        <p:spPr>
          <a:xfrm>
            <a:off x="3491599" y="389924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pic>
        <p:nvPicPr>
          <p:cNvPr id="503" name="Google Shape;5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978" y="710573"/>
            <a:ext cx="3335914" cy="108214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9"/>
          <p:cNvSpPr/>
          <p:nvPr/>
        </p:nvSpPr>
        <p:spPr>
          <a:xfrm>
            <a:off x="4956400" y="549850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05" name="Google Shape;505;p49"/>
          <p:cNvSpPr/>
          <p:nvPr/>
        </p:nvSpPr>
        <p:spPr>
          <a:xfrm>
            <a:off x="4956385" y="1847577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06" name="Google Shape;506;p49"/>
          <p:cNvSpPr/>
          <p:nvPr/>
        </p:nvSpPr>
        <p:spPr>
          <a:xfrm>
            <a:off x="3438672" y="2147807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A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507" name="Google Shape;507;p49"/>
          <p:cNvSpPr/>
          <p:nvPr/>
        </p:nvSpPr>
        <p:spPr>
          <a:xfrm>
            <a:off x="5010886" y="1442755"/>
            <a:ext cx="2107500" cy="2598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9"/>
          <p:cNvSpPr/>
          <p:nvPr/>
        </p:nvSpPr>
        <p:spPr>
          <a:xfrm>
            <a:off x="4759839" y="1442753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A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509" name="Google Shape;509;p49"/>
          <p:cNvSpPr/>
          <p:nvPr/>
        </p:nvSpPr>
        <p:spPr>
          <a:xfrm>
            <a:off x="1330983" y="2147810"/>
            <a:ext cx="2107500" cy="2598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9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1" name="Google Shape;511;p49"/>
          <p:cNvPicPr preferRelativeResize="0"/>
          <p:nvPr/>
        </p:nvPicPr>
        <p:blipFill rotWithShape="1">
          <a:blip r:embed="rId5">
            <a:alphaModFix/>
          </a:blip>
          <a:srcRect b="1806" l="0" r="0" t="0"/>
          <a:stretch/>
        </p:blipFill>
        <p:spPr>
          <a:xfrm>
            <a:off x="306454" y="211250"/>
            <a:ext cx="4243987" cy="216434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9"/>
          <p:cNvSpPr/>
          <p:nvPr/>
        </p:nvSpPr>
        <p:spPr>
          <a:xfrm>
            <a:off x="248000" y="2894001"/>
            <a:ext cx="4421400" cy="20382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13" name="Google Shape;513;p49"/>
          <p:cNvSpPr txBox="1"/>
          <p:nvPr/>
        </p:nvSpPr>
        <p:spPr>
          <a:xfrm>
            <a:off x="248000" y="2472957"/>
            <a:ext cx="44214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14" name="Google Shape;514;p49"/>
          <p:cNvSpPr txBox="1"/>
          <p:nvPr/>
        </p:nvSpPr>
        <p:spPr>
          <a:xfrm>
            <a:off x="248000" y="2949969"/>
            <a:ext cx="442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1번 카테고리 버튼 기능</a:t>
            </a:r>
            <a:endParaRPr b="1" sz="10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각 카테고리 버튼 클릭 시 텍스트 색상 및 배경 색상 변경 구현</a:t>
            </a:r>
            <a:endParaRPr sz="10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Dodum"/>
              <a:buAutoNum type="alphaUcPeriod"/>
            </a:pPr>
            <a:r>
              <a:rPr lang="ko" sz="10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각 카테고리 버튼 클릭 시 하단 버튼의 텍스트 변경 구현</a:t>
            </a:r>
            <a:endParaRPr sz="10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2번 좌우버튼 기능</a:t>
            </a:r>
            <a:endParaRPr b="1" sz="10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좌우 버튼 클릭 시 배너와 비슷하게 해당 부모 div의 x축 이동 값이 수정되어 슬라이드 형식으로 목록이 이동하게 구현. </a:t>
            </a:r>
            <a:endParaRPr sz="10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각 방향 목록 끝에서 해당 방향 버튼이 숨겨지게 구현.</a:t>
            </a:r>
            <a:endParaRPr sz="10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15" name="Google Shape;515;p49"/>
          <p:cNvSpPr/>
          <p:nvPr/>
        </p:nvSpPr>
        <p:spPr>
          <a:xfrm>
            <a:off x="306444" y="1139595"/>
            <a:ext cx="279900" cy="259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9"/>
          <p:cNvSpPr/>
          <p:nvPr/>
        </p:nvSpPr>
        <p:spPr>
          <a:xfrm>
            <a:off x="4216768" y="1139595"/>
            <a:ext cx="279900" cy="224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/>
          <p:nvPr/>
        </p:nvSpPr>
        <p:spPr>
          <a:xfrm>
            <a:off x="248000" y="945715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C000"/>
                </a:solidFill>
              </a:rPr>
              <a:t>2</a:t>
            </a:r>
            <a:endParaRPr sz="1000">
              <a:solidFill>
                <a:srgbClr val="FFC000"/>
              </a:solidFill>
            </a:endParaRPr>
          </a:p>
        </p:txBody>
      </p:sp>
      <p:sp>
        <p:nvSpPr>
          <p:cNvPr id="518" name="Google Shape;518;p49"/>
          <p:cNvSpPr/>
          <p:nvPr/>
        </p:nvSpPr>
        <p:spPr>
          <a:xfrm>
            <a:off x="4418503" y="1139585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C000"/>
                </a:solidFill>
              </a:rPr>
              <a:t>2</a:t>
            </a:r>
            <a:endParaRPr sz="1000">
              <a:solidFill>
                <a:srgbClr val="FFC000"/>
              </a:solidFill>
            </a:endParaRPr>
          </a:p>
        </p:txBody>
      </p:sp>
      <p:sp>
        <p:nvSpPr>
          <p:cNvPr id="519" name="Google Shape;519;p49"/>
          <p:cNvSpPr/>
          <p:nvPr/>
        </p:nvSpPr>
        <p:spPr>
          <a:xfrm>
            <a:off x="1201950" y="389935"/>
            <a:ext cx="2358600" cy="259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978" y="2054680"/>
            <a:ext cx="4089296" cy="226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9"/>
          <p:cNvSpPr/>
          <p:nvPr/>
        </p:nvSpPr>
        <p:spPr>
          <a:xfrm>
            <a:off x="3491599" y="389924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C000"/>
                </a:solidFill>
              </a:rPr>
              <a:t>1</a:t>
            </a:r>
            <a:endParaRPr sz="1000">
              <a:solidFill>
                <a:srgbClr val="FFC000"/>
              </a:solidFill>
            </a:endParaRPr>
          </a:p>
        </p:txBody>
      </p:sp>
      <p:pic>
        <p:nvPicPr>
          <p:cNvPr id="522" name="Google Shape;5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978" y="710573"/>
            <a:ext cx="3335914" cy="108214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9"/>
          <p:cNvSpPr/>
          <p:nvPr/>
        </p:nvSpPr>
        <p:spPr>
          <a:xfrm>
            <a:off x="4956400" y="549850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C000"/>
                </a:solidFill>
              </a:rPr>
              <a:t>1</a:t>
            </a:r>
            <a:endParaRPr sz="1000">
              <a:solidFill>
                <a:srgbClr val="FFC000"/>
              </a:solidFill>
            </a:endParaRPr>
          </a:p>
        </p:txBody>
      </p:sp>
      <p:sp>
        <p:nvSpPr>
          <p:cNvPr id="524" name="Google Shape;524;p49"/>
          <p:cNvSpPr/>
          <p:nvPr/>
        </p:nvSpPr>
        <p:spPr>
          <a:xfrm>
            <a:off x="4956385" y="1847577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C000"/>
                </a:solidFill>
              </a:rPr>
              <a:t>2</a:t>
            </a:r>
            <a:endParaRPr sz="1000">
              <a:solidFill>
                <a:srgbClr val="FFC000"/>
              </a:solidFill>
            </a:endParaRPr>
          </a:p>
        </p:txBody>
      </p:sp>
      <p:sp>
        <p:nvSpPr>
          <p:cNvPr id="525" name="Google Shape;525;p49"/>
          <p:cNvSpPr/>
          <p:nvPr/>
        </p:nvSpPr>
        <p:spPr>
          <a:xfrm>
            <a:off x="1330983" y="2147810"/>
            <a:ext cx="2107500" cy="2598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9"/>
          <p:cNvSpPr/>
          <p:nvPr/>
        </p:nvSpPr>
        <p:spPr>
          <a:xfrm>
            <a:off x="3438672" y="2147807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A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527" name="Google Shape;527;p49"/>
          <p:cNvSpPr/>
          <p:nvPr/>
        </p:nvSpPr>
        <p:spPr>
          <a:xfrm>
            <a:off x="5010886" y="1442755"/>
            <a:ext cx="2107500" cy="2598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9"/>
          <p:cNvSpPr/>
          <p:nvPr/>
        </p:nvSpPr>
        <p:spPr>
          <a:xfrm>
            <a:off x="4759839" y="1442753"/>
            <a:ext cx="251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A</a:t>
            </a:r>
            <a:endParaRPr sz="1000">
              <a:solidFill>
                <a:srgbClr val="E5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0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50"/>
          <p:cNvSpPr txBox="1"/>
          <p:nvPr/>
        </p:nvSpPr>
        <p:spPr>
          <a:xfrm>
            <a:off x="254400" y="2493684"/>
            <a:ext cx="86352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35" name="Google Shape;535;p50"/>
          <p:cNvSpPr txBox="1"/>
          <p:nvPr/>
        </p:nvSpPr>
        <p:spPr>
          <a:xfrm>
            <a:off x="254400" y="2874132"/>
            <a:ext cx="8635200" cy="20319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마우스 스크롤 액션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스크롤이 142만큼 내려오면 position: fixed;로 카테고리 네비 상단에 고정되어 구조 변경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A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버튼 가로길이 150px을 120px로 단축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카테고리 네비 정렬 스타일 justify-content: space-between; 을 flex-start로 변경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검색창과 로고 기능이 들어올 자리를 마련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B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position: fixed;로 네비 우측에 고정되도록 조치, 크기 및 색상 변경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C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position: fixed;로 검색창 우측에 고정되도록 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display: none;으로 배송안내 삭제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36" name="Google Shape;5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50" y="224275"/>
            <a:ext cx="8585849" cy="115891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0"/>
          <p:cNvSpPr/>
          <p:nvPr/>
        </p:nvSpPr>
        <p:spPr>
          <a:xfrm>
            <a:off x="2585550" y="956958"/>
            <a:ext cx="4555500" cy="3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0"/>
          <p:cNvSpPr/>
          <p:nvPr/>
        </p:nvSpPr>
        <p:spPr>
          <a:xfrm>
            <a:off x="7634725" y="956958"/>
            <a:ext cx="1115100" cy="3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0"/>
          <p:cNvSpPr/>
          <p:nvPr/>
        </p:nvSpPr>
        <p:spPr>
          <a:xfrm>
            <a:off x="2977075" y="471070"/>
            <a:ext cx="3211800" cy="41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/>
          <p:cNvSpPr/>
          <p:nvPr/>
        </p:nvSpPr>
        <p:spPr>
          <a:xfrm>
            <a:off x="7586550" y="523794"/>
            <a:ext cx="1163400" cy="3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50" y="1456775"/>
            <a:ext cx="8585849" cy="99335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0"/>
          <p:cNvSpPr/>
          <p:nvPr/>
        </p:nvSpPr>
        <p:spPr>
          <a:xfrm>
            <a:off x="1609850" y="1510610"/>
            <a:ext cx="3840300" cy="3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0"/>
          <p:cNvSpPr/>
          <p:nvPr/>
        </p:nvSpPr>
        <p:spPr>
          <a:xfrm>
            <a:off x="5530925" y="1510610"/>
            <a:ext cx="1955100" cy="3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0"/>
          <p:cNvSpPr/>
          <p:nvPr/>
        </p:nvSpPr>
        <p:spPr>
          <a:xfrm>
            <a:off x="7610575" y="1510610"/>
            <a:ext cx="1163400" cy="3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0"/>
          <p:cNvSpPr txBox="1"/>
          <p:nvPr/>
        </p:nvSpPr>
        <p:spPr>
          <a:xfrm>
            <a:off x="2217275" y="940590"/>
            <a:ext cx="5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A-1</a:t>
            </a:r>
            <a:endParaRPr sz="1100"/>
          </a:p>
        </p:txBody>
      </p:sp>
      <p:sp>
        <p:nvSpPr>
          <p:cNvPr id="546" name="Google Shape;546;p50"/>
          <p:cNvSpPr txBox="1"/>
          <p:nvPr/>
        </p:nvSpPr>
        <p:spPr>
          <a:xfrm>
            <a:off x="2585550" y="497987"/>
            <a:ext cx="5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B-1</a:t>
            </a:r>
            <a:endParaRPr sz="1100"/>
          </a:p>
        </p:txBody>
      </p:sp>
      <p:sp>
        <p:nvSpPr>
          <p:cNvPr id="547" name="Google Shape;547;p50"/>
          <p:cNvSpPr txBox="1"/>
          <p:nvPr/>
        </p:nvSpPr>
        <p:spPr>
          <a:xfrm>
            <a:off x="7209000" y="497987"/>
            <a:ext cx="5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C-1</a:t>
            </a:r>
            <a:endParaRPr sz="1100"/>
          </a:p>
        </p:txBody>
      </p:sp>
      <p:sp>
        <p:nvSpPr>
          <p:cNvPr id="548" name="Google Shape;548;p50"/>
          <p:cNvSpPr txBox="1"/>
          <p:nvPr/>
        </p:nvSpPr>
        <p:spPr>
          <a:xfrm>
            <a:off x="7209000" y="937126"/>
            <a:ext cx="5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D-1</a:t>
            </a:r>
            <a:endParaRPr sz="1100"/>
          </a:p>
        </p:txBody>
      </p:sp>
      <p:sp>
        <p:nvSpPr>
          <p:cNvPr id="549" name="Google Shape;549;p50"/>
          <p:cNvSpPr/>
          <p:nvPr/>
        </p:nvSpPr>
        <p:spPr>
          <a:xfrm>
            <a:off x="303650" y="1456003"/>
            <a:ext cx="8511900" cy="414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0"/>
          <p:cNvSpPr/>
          <p:nvPr/>
        </p:nvSpPr>
        <p:spPr>
          <a:xfrm>
            <a:off x="303650" y="913938"/>
            <a:ext cx="8511900" cy="414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0"/>
          <p:cNvSpPr txBox="1"/>
          <p:nvPr/>
        </p:nvSpPr>
        <p:spPr>
          <a:xfrm>
            <a:off x="5412450" y="1249572"/>
            <a:ext cx="5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B-2</a:t>
            </a:r>
            <a:endParaRPr sz="1100"/>
          </a:p>
        </p:txBody>
      </p:sp>
      <p:sp>
        <p:nvSpPr>
          <p:cNvPr id="552" name="Google Shape;552;p50"/>
          <p:cNvSpPr txBox="1"/>
          <p:nvPr/>
        </p:nvSpPr>
        <p:spPr>
          <a:xfrm>
            <a:off x="7486025" y="1249572"/>
            <a:ext cx="5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C-2</a:t>
            </a:r>
            <a:endParaRPr sz="1100"/>
          </a:p>
        </p:txBody>
      </p:sp>
      <p:sp>
        <p:nvSpPr>
          <p:cNvPr id="553" name="Google Shape;553;p50"/>
          <p:cNvSpPr txBox="1"/>
          <p:nvPr/>
        </p:nvSpPr>
        <p:spPr>
          <a:xfrm>
            <a:off x="1279075" y="1297130"/>
            <a:ext cx="5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A-2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51"/>
          <p:cNvSpPr txBox="1"/>
          <p:nvPr/>
        </p:nvSpPr>
        <p:spPr>
          <a:xfrm>
            <a:off x="268851" y="2406970"/>
            <a:ext cx="86205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60" name="Google Shape;5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18" y="252850"/>
            <a:ext cx="8571433" cy="110004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1"/>
          <p:cNvSpPr/>
          <p:nvPr/>
        </p:nvSpPr>
        <p:spPr>
          <a:xfrm>
            <a:off x="2596087" y="948311"/>
            <a:ext cx="4548000" cy="29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1"/>
          <p:cNvSpPr/>
          <p:nvPr/>
        </p:nvSpPr>
        <p:spPr>
          <a:xfrm>
            <a:off x="7636783" y="948311"/>
            <a:ext cx="1113000" cy="29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1"/>
          <p:cNvSpPr/>
          <p:nvPr/>
        </p:nvSpPr>
        <p:spPr>
          <a:xfrm>
            <a:off x="2986954" y="487107"/>
            <a:ext cx="32064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1"/>
          <p:cNvSpPr/>
          <p:nvPr/>
        </p:nvSpPr>
        <p:spPr>
          <a:xfrm>
            <a:off x="7588689" y="537153"/>
            <a:ext cx="1161600" cy="29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18" y="1422738"/>
            <a:ext cx="8571433" cy="94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1"/>
          <p:cNvSpPr/>
          <p:nvPr/>
        </p:nvSpPr>
        <p:spPr>
          <a:xfrm>
            <a:off x="1622025" y="1473837"/>
            <a:ext cx="3833700" cy="29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1"/>
          <p:cNvSpPr/>
          <p:nvPr/>
        </p:nvSpPr>
        <p:spPr>
          <a:xfrm>
            <a:off x="5536516" y="1473837"/>
            <a:ext cx="1951800" cy="29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1"/>
          <p:cNvSpPr/>
          <p:nvPr/>
        </p:nvSpPr>
        <p:spPr>
          <a:xfrm>
            <a:off x="7612674" y="1473837"/>
            <a:ext cx="1161600" cy="29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1"/>
          <p:cNvSpPr txBox="1"/>
          <p:nvPr/>
        </p:nvSpPr>
        <p:spPr>
          <a:xfrm>
            <a:off x="2228430" y="932775"/>
            <a:ext cx="5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A-1</a:t>
            </a:r>
            <a:endParaRPr sz="1100"/>
          </a:p>
        </p:txBody>
      </p:sp>
      <p:sp>
        <p:nvSpPr>
          <p:cNvPr id="570" name="Google Shape;570;p51"/>
          <p:cNvSpPr txBox="1"/>
          <p:nvPr/>
        </p:nvSpPr>
        <p:spPr>
          <a:xfrm>
            <a:off x="2596087" y="512657"/>
            <a:ext cx="5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B-1</a:t>
            </a:r>
            <a:endParaRPr sz="1100"/>
          </a:p>
        </p:txBody>
      </p:sp>
      <p:sp>
        <p:nvSpPr>
          <p:cNvPr id="571" name="Google Shape;571;p51"/>
          <p:cNvSpPr txBox="1"/>
          <p:nvPr/>
        </p:nvSpPr>
        <p:spPr>
          <a:xfrm>
            <a:off x="7211773" y="512657"/>
            <a:ext cx="5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C-1</a:t>
            </a:r>
            <a:endParaRPr sz="1100"/>
          </a:p>
        </p:txBody>
      </p:sp>
      <p:sp>
        <p:nvSpPr>
          <p:cNvPr id="572" name="Google Shape;572;p51"/>
          <p:cNvSpPr txBox="1"/>
          <p:nvPr/>
        </p:nvSpPr>
        <p:spPr>
          <a:xfrm>
            <a:off x="5418240" y="1226061"/>
            <a:ext cx="5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B-2</a:t>
            </a:r>
            <a:endParaRPr sz="1100"/>
          </a:p>
        </p:txBody>
      </p:sp>
      <p:sp>
        <p:nvSpPr>
          <p:cNvPr id="573" name="Google Shape;573;p51"/>
          <p:cNvSpPr txBox="1"/>
          <p:nvPr/>
        </p:nvSpPr>
        <p:spPr>
          <a:xfrm>
            <a:off x="7211773" y="929487"/>
            <a:ext cx="5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D-1</a:t>
            </a:r>
            <a:endParaRPr sz="1100"/>
          </a:p>
        </p:txBody>
      </p:sp>
      <p:sp>
        <p:nvSpPr>
          <p:cNvPr id="574" name="Google Shape;574;p51"/>
          <p:cNvSpPr/>
          <p:nvPr/>
        </p:nvSpPr>
        <p:spPr>
          <a:xfrm>
            <a:off x="318018" y="1422004"/>
            <a:ext cx="8497500" cy="393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1"/>
          <p:cNvSpPr txBox="1"/>
          <p:nvPr/>
        </p:nvSpPr>
        <p:spPr>
          <a:xfrm>
            <a:off x="1291805" y="1271203"/>
            <a:ext cx="5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A-2</a:t>
            </a:r>
            <a:endParaRPr sz="1100"/>
          </a:p>
        </p:txBody>
      </p:sp>
      <p:sp>
        <p:nvSpPr>
          <p:cNvPr id="576" name="Google Shape;576;p51"/>
          <p:cNvSpPr/>
          <p:nvPr/>
        </p:nvSpPr>
        <p:spPr>
          <a:xfrm>
            <a:off x="318018" y="907477"/>
            <a:ext cx="8497500" cy="393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1"/>
          <p:cNvSpPr txBox="1"/>
          <p:nvPr/>
        </p:nvSpPr>
        <p:spPr>
          <a:xfrm>
            <a:off x="7488333" y="1226061"/>
            <a:ext cx="5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C-2</a:t>
            </a:r>
            <a:endParaRPr sz="1100"/>
          </a:p>
        </p:txBody>
      </p:sp>
      <p:pic>
        <p:nvPicPr>
          <p:cNvPr id="578" name="Google Shape;57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50" y="2786804"/>
            <a:ext cx="4202630" cy="210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6925" y="2786804"/>
            <a:ext cx="4202625" cy="2103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52"/>
          <p:cNvSpPr txBox="1"/>
          <p:nvPr/>
        </p:nvSpPr>
        <p:spPr>
          <a:xfrm>
            <a:off x="3175875" y="2888075"/>
            <a:ext cx="27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로그인, 회원가입 페이지 이동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6" name="Google Shape;586;p52"/>
          <p:cNvSpPr/>
          <p:nvPr/>
        </p:nvSpPr>
        <p:spPr>
          <a:xfrm>
            <a:off x="3255185" y="1688125"/>
            <a:ext cx="27048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로그인 페이지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3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53"/>
          <p:cNvSpPr txBox="1"/>
          <p:nvPr/>
        </p:nvSpPr>
        <p:spPr>
          <a:xfrm>
            <a:off x="4305972" y="238050"/>
            <a:ext cx="4583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93" name="Google Shape;593;p53"/>
          <p:cNvSpPr txBox="1"/>
          <p:nvPr/>
        </p:nvSpPr>
        <p:spPr>
          <a:xfrm>
            <a:off x="4305852" y="635745"/>
            <a:ext cx="4583700" cy="17931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1. section 영역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section 영역 내 컨텐츠들을 감싸는 div태그를 이용해 가운데 정렬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width: 100%;을 통해 브라우저 크기에 따라 영역이 늘어나도록 조치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min-width: 1050px;을 통해 브라우저가 작아졌을 때 컨텐츠가 찌그러지는 경우를 배제.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2. 컨텐츠 영역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컨텐츠 영역 타이틀 배치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display: flex; justify-content: center; 를 통해 컨텐츠 중앙정렬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3. 유저 영역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사용자가 입력하고 submit하여 추가 요청사항이 발생하는 영역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94" name="Google Shape;5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50" y="709514"/>
            <a:ext cx="3841516" cy="318657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3"/>
          <p:cNvSpPr/>
          <p:nvPr/>
        </p:nvSpPr>
        <p:spPr>
          <a:xfrm>
            <a:off x="1163577" y="1567567"/>
            <a:ext cx="2196300" cy="79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3"/>
          <p:cNvSpPr/>
          <p:nvPr/>
        </p:nvSpPr>
        <p:spPr>
          <a:xfrm>
            <a:off x="1163577" y="2395315"/>
            <a:ext cx="2196300" cy="17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3"/>
          <p:cNvSpPr/>
          <p:nvPr/>
        </p:nvSpPr>
        <p:spPr>
          <a:xfrm>
            <a:off x="1153351" y="2650654"/>
            <a:ext cx="2196300" cy="84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3"/>
          <p:cNvSpPr/>
          <p:nvPr/>
        </p:nvSpPr>
        <p:spPr>
          <a:xfrm>
            <a:off x="330650" y="709514"/>
            <a:ext cx="3841500" cy="3186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3"/>
          <p:cNvSpPr/>
          <p:nvPr/>
        </p:nvSpPr>
        <p:spPr>
          <a:xfrm>
            <a:off x="1113818" y="1465642"/>
            <a:ext cx="2301300" cy="2093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3"/>
          <p:cNvSpPr txBox="1"/>
          <p:nvPr/>
        </p:nvSpPr>
        <p:spPr>
          <a:xfrm>
            <a:off x="405192" y="759951"/>
            <a:ext cx="2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601" name="Google Shape;601;p53"/>
          <p:cNvSpPr/>
          <p:nvPr/>
        </p:nvSpPr>
        <p:spPr>
          <a:xfrm>
            <a:off x="405192" y="1191222"/>
            <a:ext cx="3720900" cy="243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3"/>
          <p:cNvSpPr txBox="1"/>
          <p:nvPr/>
        </p:nvSpPr>
        <p:spPr>
          <a:xfrm>
            <a:off x="971617" y="894283"/>
            <a:ext cx="2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603" name="Google Shape;603;p53"/>
          <p:cNvSpPr txBox="1"/>
          <p:nvPr/>
        </p:nvSpPr>
        <p:spPr>
          <a:xfrm>
            <a:off x="1163577" y="1149621"/>
            <a:ext cx="2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endParaRPr/>
          </a:p>
        </p:txBody>
      </p:sp>
      <p:pic>
        <p:nvPicPr>
          <p:cNvPr id="604" name="Google Shape;6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850" y="2461525"/>
            <a:ext cx="4583675" cy="243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4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54"/>
          <p:cNvSpPr/>
          <p:nvPr/>
        </p:nvSpPr>
        <p:spPr>
          <a:xfrm>
            <a:off x="6027932" y="1774825"/>
            <a:ext cx="2704800" cy="10245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STEP5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            약관동의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1" name="Google Shape;611;p54"/>
          <p:cNvSpPr txBox="1"/>
          <p:nvPr/>
        </p:nvSpPr>
        <p:spPr>
          <a:xfrm>
            <a:off x="213425" y="1292650"/>
            <a:ext cx="27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사용자 입력 영역의 구성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2" name="Google Shape;612;p54"/>
          <p:cNvSpPr/>
          <p:nvPr/>
        </p:nvSpPr>
        <p:spPr>
          <a:xfrm>
            <a:off x="2469121" y="268150"/>
            <a:ext cx="2704800" cy="10245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STEP2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입력값 동적처리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3" name="Google Shape;613;p54"/>
          <p:cNvSpPr/>
          <p:nvPr/>
        </p:nvSpPr>
        <p:spPr>
          <a:xfrm>
            <a:off x="381925" y="268150"/>
            <a:ext cx="2704800" cy="10245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회원가입 input 영역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4" name="Google Shape;614;p54"/>
          <p:cNvSpPr txBox="1"/>
          <p:nvPr/>
        </p:nvSpPr>
        <p:spPr>
          <a:xfrm>
            <a:off x="2151950" y="2209549"/>
            <a:ext cx="50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15" name="Google Shape;615;p54"/>
          <p:cNvSpPr/>
          <p:nvPr/>
        </p:nvSpPr>
        <p:spPr>
          <a:xfrm>
            <a:off x="4124604" y="1774825"/>
            <a:ext cx="2704800" cy="10245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STEP4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 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추가 입력 선택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6" name="Google Shape;616;p54"/>
          <p:cNvSpPr/>
          <p:nvPr/>
        </p:nvSpPr>
        <p:spPr>
          <a:xfrm>
            <a:off x="2344709" y="1774825"/>
            <a:ext cx="2704800" cy="10245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STEP3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모달박스 구현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7" name="Google Shape;617;p54"/>
          <p:cNvSpPr txBox="1"/>
          <p:nvPr/>
        </p:nvSpPr>
        <p:spPr>
          <a:xfrm>
            <a:off x="2328627" y="1300300"/>
            <a:ext cx="3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사용자가 입력하는 값에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따른 동적 처리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8" name="Google Shape;618;p54"/>
          <p:cNvSpPr txBox="1"/>
          <p:nvPr/>
        </p:nvSpPr>
        <p:spPr>
          <a:xfrm>
            <a:off x="2025920" y="2799325"/>
            <a:ext cx="276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모달박스의 구조와 열고 닫기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기능 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9" name="Google Shape;619;p54"/>
          <p:cNvSpPr txBox="1"/>
          <p:nvPr/>
        </p:nvSpPr>
        <p:spPr>
          <a:xfrm>
            <a:off x="4248503" y="2799325"/>
            <a:ext cx="276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추가 입력 선택 라디오버튼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	선택에 따른 컨텐츠 생성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20" name="Google Shape;620;p54"/>
          <p:cNvSpPr txBox="1"/>
          <p:nvPr/>
        </p:nvSpPr>
        <p:spPr>
          <a:xfrm>
            <a:off x="6408881" y="2799325"/>
            <a:ext cx="243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체크박스와 모달박스를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활용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21" name="Google Shape;621;p54"/>
          <p:cNvSpPr txBox="1"/>
          <p:nvPr/>
        </p:nvSpPr>
        <p:spPr>
          <a:xfrm>
            <a:off x="507963" y="3715699"/>
            <a:ext cx="50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22" name="Google Shape;622;p54"/>
          <p:cNvSpPr/>
          <p:nvPr/>
        </p:nvSpPr>
        <p:spPr>
          <a:xfrm>
            <a:off x="2480616" y="3280975"/>
            <a:ext cx="2704800" cy="10245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STEP</a:t>
            </a:r>
            <a:r>
              <a:rPr lang="ko" sz="1600">
                <a:latin typeface="Gowun Dodum"/>
                <a:ea typeface="Gowun Dodum"/>
                <a:cs typeface="Gowun Dodum"/>
                <a:sym typeface="Gowun Dodum"/>
              </a:rPr>
              <a:t>7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 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약관동의 모달박스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23" name="Google Shape;623;p54"/>
          <p:cNvSpPr/>
          <p:nvPr/>
        </p:nvSpPr>
        <p:spPr>
          <a:xfrm>
            <a:off x="700722" y="3280975"/>
            <a:ext cx="2704800" cy="10245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</a:t>
            </a:r>
            <a:r>
              <a:rPr lang="ko" sz="1600">
                <a:latin typeface="Gowun Dodum"/>
                <a:ea typeface="Gowun Dodum"/>
                <a:cs typeface="Gowun Dodum"/>
                <a:sym typeface="Gowun Dodum"/>
              </a:rPr>
              <a:t>6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약관동의 체크박스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24" name="Google Shape;624;p54"/>
          <p:cNvSpPr txBox="1"/>
          <p:nvPr/>
        </p:nvSpPr>
        <p:spPr>
          <a:xfrm>
            <a:off x="507983" y="4298350"/>
            <a:ext cx="276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체크 경우에 따른 동적 처리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25" name="Google Shape;625;p54"/>
          <p:cNvSpPr txBox="1"/>
          <p:nvPr/>
        </p:nvSpPr>
        <p:spPr>
          <a:xfrm>
            <a:off x="2604516" y="4305475"/>
            <a:ext cx="276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wun Dodum"/>
              <a:buChar char="-"/>
            </a:pPr>
            <a:r>
              <a:rPr lang="ko" sz="11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약관보기 모달박스 구현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CEF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2611352" y="1977595"/>
            <a:ext cx="392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.</a:t>
            </a:r>
            <a:endParaRPr sz="1100"/>
          </a:p>
        </p:txBody>
      </p:sp>
      <p:sp>
        <p:nvSpPr>
          <p:cNvPr id="167" name="Google Shape;167;p28"/>
          <p:cNvSpPr txBox="1"/>
          <p:nvPr/>
        </p:nvSpPr>
        <p:spPr>
          <a:xfrm>
            <a:off x="2013550" y="4254650"/>
            <a:ext cx="539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475" y="500400"/>
            <a:ext cx="5859251" cy="41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3007600" y="1977600"/>
            <a:ext cx="4341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latin typeface="Gowun Dodum"/>
                <a:ea typeface="Gowun Dodum"/>
                <a:cs typeface="Gowun Dodum"/>
                <a:sym typeface="Gowun Dodum"/>
              </a:rPr>
              <a:t>PART 1</a:t>
            </a:r>
            <a:endParaRPr sz="7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3415075" y="3070568"/>
            <a:ext cx="21210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개요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일정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개발 환경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역할 분담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55"/>
          <p:cNvSpPr txBox="1"/>
          <p:nvPr/>
        </p:nvSpPr>
        <p:spPr>
          <a:xfrm>
            <a:off x="3869896" y="238377"/>
            <a:ext cx="50199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32" name="Google Shape;632;p55"/>
          <p:cNvSpPr txBox="1"/>
          <p:nvPr/>
        </p:nvSpPr>
        <p:spPr>
          <a:xfrm>
            <a:off x="3869655" y="631587"/>
            <a:ext cx="5019900" cy="17469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1. section 컨텐츠 영역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큰 맥락의 컨텐츠마다 border-top: 2px solid black;을 통해 컨텐츠 구분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2. 유저 정보 input 영역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table태그를 이용해 정렬 스타일 생략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필수 입력 항목의 경우 ‘ </a:t>
            </a:r>
            <a:r>
              <a:rPr lang="ko" sz="1000">
                <a:solidFill>
                  <a:srgbClr val="FF0000"/>
                </a:solidFill>
                <a:latin typeface="Gowun Dodum"/>
                <a:ea typeface="Gowun Dodum"/>
                <a:cs typeface="Gowun Dodum"/>
                <a:sym typeface="Gowun Dodum"/>
              </a:rPr>
              <a:t>* 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'으로 표시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각 입력 항목의 텍스트 입력값에 따라 입력란 하단에 텍스트 출력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3. 성별 선택 input type= radio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라디오버튼 justify-content: space-between;으로 일정한 간격으로 양끝 정렬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원본 라디오 버튼을 appearance: none;을 통해 중앙 파란 체크 효과를 제거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border 스타일을 통해 라디오버튼의 체크여부 표기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33" name="Google Shape;6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91" y="238050"/>
            <a:ext cx="3393023" cy="457005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5"/>
          <p:cNvSpPr/>
          <p:nvPr/>
        </p:nvSpPr>
        <p:spPr>
          <a:xfrm>
            <a:off x="262675" y="247500"/>
            <a:ext cx="3495900" cy="4611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5"/>
          <p:cNvSpPr/>
          <p:nvPr/>
        </p:nvSpPr>
        <p:spPr>
          <a:xfrm>
            <a:off x="380123" y="965111"/>
            <a:ext cx="3204300" cy="343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73700" y="548075"/>
            <a:ext cx="22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</a:t>
            </a:r>
            <a:endParaRPr sz="1100"/>
          </a:p>
        </p:txBody>
      </p:sp>
      <p:sp>
        <p:nvSpPr>
          <p:cNvPr id="637" name="Google Shape;637;p55"/>
          <p:cNvSpPr txBox="1"/>
          <p:nvPr/>
        </p:nvSpPr>
        <p:spPr>
          <a:xfrm>
            <a:off x="654745" y="920555"/>
            <a:ext cx="30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endParaRPr sz="1100"/>
          </a:p>
        </p:txBody>
      </p:sp>
      <p:sp>
        <p:nvSpPr>
          <p:cNvPr id="638" name="Google Shape;638;p55"/>
          <p:cNvSpPr/>
          <p:nvPr/>
        </p:nvSpPr>
        <p:spPr>
          <a:xfrm>
            <a:off x="1080617" y="3481324"/>
            <a:ext cx="1958400" cy="27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 txBox="1"/>
          <p:nvPr/>
        </p:nvSpPr>
        <p:spPr>
          <a:xfrm>
            <a:off x="912335" y="3795482"/>
            <a:ext cx="22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3</a:t>
            </a:r>
            <a:endParaRPr sz="1100"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896" y="2402114"/>
            <a:ext cx="4589491" cy="89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896" y="3341722"/>
            <a:ext cx="1838107" cy="155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8006" y="3356711"/>
            <a:ext cx="1958376" cy="1269308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5"/>
          <p:cNvSpPr/>
          <p:nvPr/>
        </p:nvSpPr>
        <p:spPr>
          <a:xfrm>
            <a:off x="1080617" y="4171952"/>
            <a:ext cx="1958400" cy="18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55"/>
          <p:cNvCxnSpPr/>
          <p:nvPr/>
        </p:nvCxnSpPr>
        <p:spPr>
          <a:xfrm flipH="1">
            <a:off x="441600" y="755975"/>
            <a:ext cx="20250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0" name="Google Shape;6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50" y="309028"/>
            <a:ext cx="2809210" cy="450709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6"/>
          <p:cNvSpPr txBox="1"/>
          <p:nvPr/>
        </p:nvSpPr>
        <p:spPr>
          <a:xfrm>
            <a:off x="5931259" y="238050"/>
            <a:ext cx="29070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52" name="Google Shape;652;p56"/>
          <p:cNvSpPr txBox="1"/>
          <p:nvPr/>
        </p:nvSpPr>
        <p:spPr>
          <a:xfrm>
            <a:off x="5931120" y="574400"/>
            <a:ext cx="2907000" cy="15699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1. 입력값 반응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입력값에 따라 oninput을 통해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innerText로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 텍스트 변경 및 출력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정규표현식을 통해 아이디 조건 검사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2. 버튼으로 입력값 반응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모달박스 출력 및 입력한 아이디의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조건 검사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조건 충족 여부에 따른 모닥박스 텍스트 출력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53" name="Google Shape;653;p56"/>
          <p:cNvSpPr/>
          <p:nvPr/>
        </p:nvSpPr>
        <p:spPr>
          <a:xfrm>
            <a:off x="898089" y="1285462"/>
            <a:ext cx="1509600" cy="38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6"/>
          <p:cNvSpPr/>
          <p:nvPr/>
        </p:nvSpPr>
        <p:spPr>
          <a:xfrm>
            <a:off x="2407696" y="1290352"/>
            <a:ext cx="5613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6"/>
          <p:cNvSpPr txBox="1"/>
          <p:nvPr/>
        </p:nvSpPr>
        <p:spPr>
          <a:xfrm>
            <a:off x="669886" y="1248157"/>
            <a:ext cx="22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</a:t>
            </a:r>
            <a:endParaRPr sz="1100"/>
          </a:p>
        </p:txBody>
      </p:sp>
      <p:sp>
        <p:nvSpPr>
          <p:cNvPr id="656" name="Google Shape;656;p56"/>
          <p:cNvSpPr txBox="1"/>
          <p:nvPr/>
        </p:nvSpPr>
        <p:spPr>
          <a:xfrm>
            <a:off x="2508028" y="1482118"/>
            <a:ext cx="22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endParaRPr sz="1100"/>
          </a:p>
        </p:txBody>
      </p:sp>
      <p:pic>
        <p:nvPicPr>
          <p:cNvPr id="657" name="Google Shape;6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034" y="3192737"/>
            <a:ext cx="2907134" cy="125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034" y="2131005"/>
            <a:ext cx="2993291" cy="106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9154" y="309028"/>
            <a:ext cx="2796475" cy="458309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6"/>
          <p:cNvSpPr/>
          <p:nvPr/>
        </p:nvSpPr>
        <p:spPr>
          <a:xfrm>
            <a:off x="3742588" y="1285462"/>
            <a:ext cx="1509600" cy="38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7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6" name="Google Shape;6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927" y="1188504"/>
            <a:ext cx="2985167" cy="14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7"/>
          <p:cNvSpPr txBox="1"/>
          <p:nvPr/>
        </p:nvSpPr>
        <p:spPr>
          <a:xfrm>
            <a:off x="5755066" y="238050"/>
            <a:ext cx="29850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68" name="Google Shape;668;p57"/>
          <p:cNvSpPr txBox="1"/>
          <p:nvPr/>
        </p:nvSpPr>
        <p:spPr>
          <a:xfrm>
            <a:off x="5754923" y="578668"/>
            <a:ext cx="2985000" cy="6465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3. 모달박스 텍스트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아이디가 유효하면 사용 가능 메세지, 아니라면 조건 메세지 출력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69" name="Google Shape;6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75" y="238050"/>
            <a:ext cx="2637006" cy="4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7"/>
          <p:cNvSpPr/>
          <p:nvPr/>
        </p:nvSpPr>
        <p:spPr>
          <a:xfrm>
            <a:off x="787979" y="2223055"/>
            <a:ext cx="1663800" cy="72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7"/>
          <p:cNvSpPr txBox="1"/>
          <p:nvPr/>
        </p:nvSpPr>
        <p:spPr>
          <a:xfrm>
            <a:off x="1472216" y="2609988"/>
            <a:ext cx="2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3</a:t>
            </a:r>
            <a:endParaRPr sz="1100"/>
          </a:p>
        </p:txBody>
      </p:sp>
      <p:pic>
        <p:nvPicPr>
          <p:cNvPr id="672" name="Google Shape;67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075" y="2609988"/>
            <a:ext cx="3109875" cy="215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881" y="238050"/>
            <a:ext cx="2776194" cy="465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9" name="Google Shape;6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50" y="238050"/>
            <a:ext cx="4791075" cy="155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50" y="3508345"/>
            <a:ext cx="4748861" cy="136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50" y="1907937"/>
            <a:ext cx="4748862" cy="150562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8"/>
          <p:cNvSpPr txBox="1"/>
          <p:nvPr/>
        </p:nvSpPr>
        <p:spPr>
          <a:xfrm>
            <a:off x="5003497" y="238048"/>
            <a:ext cx="3869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83" name="Google Shape;683;p58"/>
          <p:cNvSpPr txBox="1"/>
          <p:nvPr/>
        </p:nvSpPr>
        <p:spPr>
          <a:xfrm>
            <a:off x="5003311" y="643859"/>
            <a:ext cx="3869700" cy="6465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추가입력 사항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radio버튼 선택시 input type=text 태그 및 문장 출력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js 코드를 이용해 display: none; 을 display: flex;로 변경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84" name="Google Shape;684;p58"/>
          <p:cNvSpPr/>
          <p:nvPr/>
        </p:nvSpPr>
        <p:spPr>
          <a:xfrm>
            <a:off x="1392709" y="771212"/>
            <a:ext cx="2622900" cy="78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9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0" name="Google Shape;6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50" y="246250"/>
            <a:ext cx="4739139" cy="368964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9"/>
          <p:cNvSpPr txBox="1"/>
          <p:nvPr/>
        </p:nvSpPr>
        <p:spPr>
          <a:xfrm>
            <a:off x="4988475" y="246250"/>
            <a:ext cx="39012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92" name="Google Shape;692;p59"/>
          <p:cNvSpPr txBox="1"/>
          <p:nvPr/>
        </p:nvSpPr>
        <p:spPr>
          <a:xfrm>
            <a:off x="4988288" y="664811"/>
            <a:ext cx="3901200" cy="15855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1. 체크박스 버튼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기본 체크박스를 appearance: none;으로 제거 및 체크이미지를 이용해 스타일 적용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2. 약관보기 모달박스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약관에 해당하는 내용이 담긴 모달박스를 display: none;으로 설정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약관보기 클릭시 모달박스가 보이게 되며 약관 내용 확인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3. 가입하기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로그인 페이지로 이동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93" name="Google Shape;693;p59"/>
          <p:cNvSpPr/>
          <p:nvPr/>
        </p:nvSpPr>
        <p:spPr>
          <a:xfrm>
            <a:off x="1413384" y="537280"/>
            <a:ext cx="261000" cy="261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9"/>
          <p:cNvSpPr/>
          <p:nvPr/>
        </p:nvSpPr>
        <p:spPr>
          <a:xfrm>
            <a:off x="4286382" y="1086614"/>
            <a:ext cx="554700" cy="20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9"/>
          <p:cNvSpPr txBox="1"/>
          <p:nvPr/>
        </p:nvSpPr>
        <p:spPr>
          <a:xfrm>
            <a:off x="1177733" y="495306"/>
            <a:ext cx="2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</a:t>
            </a:r>
            <a:endParaRPr sz="1100"/>
          </a:p>
        </p:txBody>
      </p:sp>
      <p:sp>
        <p:nvSpPr>
          <p:cNvPr id="696" name="Google Shape;696;p59"/>
          <p:cNvSpPr txBox="1"/>
          <p:nvPr/>
        </p:nvSpPr>
        <p:spPr>
          <a:xfrm>
            <a:off x="4050732" y="1013322"/>
            <a:ext cx="2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endParaRPr sz="1100"/>
          </a:p>
        </p:txBody>
      </p: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487" y="2258825"/>
            <a:ext cx="3901064" cy="26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9"/>
          <p:cNvSpPr/>
          <p:nvPr/>
        </p:nvSpPr>
        <p:spPr>
          <a:xfrm>
            <a:off x="1711974" y="3436735"/>
            <a:ext cx="1815000" cy="49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9"/>
          <p:cNvSpPr txBox="1"/>
          <p:nvPr/>
        </p:nvSpPr>
        <p:spPr>
          <a:xfrm>
            <a:off x="1476323" y="3508374"/>
            <a:ext cx="2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3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0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5" name="Google Shape;7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46250"/>
            <a:ext cx="3594200" cy="296102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0"/>
          <p:cNvSpPr txBox="1"/>
          <p:nvPr/>
        </p:nvSpPr>
        <p:spPr>
          <a:xfrm>
            <a:off x="4999011" y="246250"/>
            <a:ext cx="38718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07" name="Google Shape;707;p60"/>
          <p:cNvSpPr txBox="1"/>
          <p:nvPr/>
        </p:nvSpPr>
        <p:spPr>
          <a:xfrm>
            <a:off x="4998825" y="654604"/>
            <a:ext cx="3871800" cy="6465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약관 동의 체크박스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전체 동의 체크시 하위 약관 모두 체크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하위 약관 하나라도 체크 해제시 전체 동의 체크 해제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708" name="Google Shape;7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058977"/>
            <a:ext cx="3508475" cy="182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850" y="1363475"/>
            <a:ext cx="3871800" cy="26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1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5" name="Google Shape;7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50" y="238050"/>
            <a:ext cx="3252388" cy="371542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1"/>
          <p:cNvSpPr txBox="1"/>
          <p:nvPr/>
        </p:nvSpPr>
        <p:spPr>
          <a:xfrm>
            <a:off x="4985924" y="238050"/>
            <a:ext cx="38109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17" name="Google Shape;717;p61"/>
          <p:cNvSpPr txBox="1"/>
          <p:nvPr/>
        </p:nvSpPr>
        <p:spPr>
          <a:xfrm>
            <a:off x="4985741" y="648141"/>
            <a:ext cx="3810900" cy="8004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약관 모달박스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약관내용의 모달박스 출력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모달박스 활성화시 html 스크롤 비활성화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확인버튼을 눌러야지만 모달박스가 닫힌다.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718" name="Google Shape;7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827" y="1511615"/>
            <a:ext cx="4048802" cy="220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956" y="1511615"/>
            <a:ext cx="2652594" cy="247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594" y="3983217"/>
            <a:ext cx="2993184" cy="90070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1"/>
          <p:cNvSpPr/>
          <p:nvPr/>
        </p:nvSpPr>
        <p:spPr>
          <a:xfrm>
            <a:off x="709047" y="689758"/>
            <a:ext cx="2363100" cy="314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2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p62"/>
          <p:cNvSpPr txBox="1"/>
          <p:nvPr/>
        </p:nvSpPr>
        <p:spPr>
          <a:xfrm>
            <a:off x="2193725" y="2684225"/>
            <a:ext cx="50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28" name="Google Shape;728;p62"/>
          <p:cNvSpPr txBox="1"/>
          <p:nvPr/>
        </p:nvSpPr>
        <p:spPr>
          <a:xfrm>
            <a:off x="1620225" y="2865775"/>
            <a:ext cx="319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장바구니 구성과 sticky 스타일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29" name="Google Shape;729;p62"/>
          <p:cNvSpPr/>
          <p:nvPr/>
        </p:nvSpPr>
        <p:spPr>
          <a:xfrm>
            <a:off x="4360221" y="1797900"/>
            <a:ext cx="2704800" cy="10245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STEP 2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장바구니(회원)</a:t>
            </a:r>
            <a:endParaRPr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30" name="Google Shape;730;p62"/>
          <p:cNvSpPr/>
          <p:nvPr/>
        </p:nvSpPr>
        <p:spPr>
          <a:xfrm>
            <a:off x="2273025" y="1797900"/>
            <a:ext cx="2704800" cy="10245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장바구니(비회원)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31" name="Google Shape;731;p62"/>
          <p:cNvSpPr txBox="1"/>
          <p:nvPr/>
        </p:nvSpPr>
        <p:spPr>
          <a:xfrm>
            <a:off x="4360225" y="2822400"/>
            <a:ext cx="3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wun Dodum"/>
              <a:buChar char="-"/>
            </a:pPr>
            <a:r>
              <a:rPr lang="ko" sz="11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 선택, 수량 증가에 따른</a:t>
            </a:r>
            <a:endParaRPr sz="11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가격 변동 처리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63"/>
          <p:cNvSpPr txBox="1"/>
          <p:nvPr/>
        </p:nvSpPr>
        <p:spPr>
          <a:xfrm>
            <a:off x="5006350" y="266700"/>
            <a:ext cx="38646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38" name="Google Shape;738;p63"/>
          <p:cNvSpPr txBox="1"/>
          <p:nvPr/>
        </p:nvSpPr>
        <p:spPr>
          <a:xfrm>
            <a:off x="5006165" y="665045"/>
            <a:ext cx="3864600" cy="11082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1. 비회원 장바구니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비회원의 장바구니는 상품목록이 비어있는 상태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장바구니 종합 정보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position: sticky; 스타일을 이용해 마우스 스크롤을 따라 밑으로 이동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상품이 비어있음에 따라 주문하기 버튼 비활성화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739" name="Google Shape;7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50" y="565082"/>
            <a:ext cx="4676660" cy="328784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3"/>
          <p:cNvSpPr/>
          <p:nvPr/>
        </p:nvSpPr>
        <p:spPr>
          <a:xfrm>
            <a:off x="3604137" y="1283648"/>
            <a:ext cx="1327200" cy="237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3"/>
          <p:cNvSpPr/>
          <p:nvPr/>
        </p:nvSpPr>
        <p:spPr>
          <a:xfrm>
            <a:off x="390870" y="1416771"/>
            <a:ext cx="3095400" cy="100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90870" y="1416765"/>
            <a:ext cx="23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</a:t>
            </a:r>
            <a:endParaRPr sz="1100"/>
          </a:p>
        </p:txBody>
      </p:sp>
      <p:sp>
        <p:nvSpPr>
          <p:cNvPr id="743" name="Google Shape;743;p63"/>
          <p:cNvSpPr txBox="1"/>
          <p:nvPr/>
        </p:nvSpPr>
        <p:spPr>
          <a:xfrm>
            <a:off x="3604137" y="1025859"/>
            <a:ext cx="23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endParaRPr sz="1100"/>
          </a:p>
        </p:txBody>
      </p:sp>
      <p:pic>
        <p:nvPicPr>
          <p:cNvPr id="744" name="Google Shape;74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165" y="1846579"/>
            <a:ext cx="3095315" cy="3121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3205" y="2487318"/>
            <a:ext cx="1387635" cy="1309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64"/>
          <p:cNvSpPr txBox="1"/>
          <p:nvPr/>
        </p:nvSpPr>
        <p:spPr>
          <a:xfrm>
            <a:off x="5009373" y="266800"/>
            <a:ext cx="38406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52" name="Google Shape;752;p64"/>
          <p:cNvSpPr txBox="1"/>
          <p:nvPr/>
        </p:nvSpPr>
        <p:spPr>
          <a:xfrm>
            <a:off x="5009351" y="671938"/>
            <a:ext cx="3840600" cy="11082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1. 비회원 장바구니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회원 상태로, 상품의 개수, 금액 등 정보 포함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2. 장바구니 종합 정보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상품 수량에 비례해 총 상품 금액 증감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상품 수량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상품 수량을 증가시키면 js코드를 통해 상품 총액 증가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31" y="238050"/>
            <a:ext cx="4560622" cy="398068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4"/>
          <p:cNvSpPr/>
          <p:nvPr/>
        </p:nvSpPr>
        <p:spPr>
          <a:xfrm>
            <a:off x="3625009" y="957713"/>
            <a:ext cx="1319100" cy="309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4"/>
          <p:cNvSpPr/>
          <p:nvPr/>
        </p:nvSpPr>
        <p:spPr>
          <a:xfrm>
            <a:off x="423393" y="1125644"/>
            <a:ext cx="3165000" cy="155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4"/>
          <p:cNvSpPr txBox="1"/>
          <p:nvPr/>
        </p:nvSpPr>
        <p:spPr>
          <a:xfrm>
            <a:off x="254450" y="816294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</a:t>
            </a:r>
            <a:endParaRPr sz="1100"/>
          </a:p>
        </p:txBody>
      </p:sp>
      <p:sp>
        <p:nvSpPr>
          <p:cNvPr id="757" name="Google Shape;757;p64"/>
          <p:cNvSpPr txBox="1"/>
          <p:nvPr/>
        </p:nvSpPr>
        <p:spPr>
          <a:xfrm>
            <a:off x="3625009" y="686288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endParaRPr sz="1100"/>
          </a:p>
        </p:txBody>
      </p:sp>
      <p:sp>
        <p:nvSpPr>
          <p:cNvPr id="758" name="Google Shape;758;p64"/>
          <p:cNvSpPr/>
          <p:nvPr/>
        </p:nvSpPr>
        <p:spPr>
          <a:xfrm>
            <a:off x="2444857" y="1510683"/>
            <a:ext cx="436200" cy="203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4"/>
          <p:cNvSpPr/>
          <p:nvPr/>
        </p:nvSpPr>
        <p:spPr>
          <a:xfrm>
            <a:off x="2445469" y="2337581"/>
            <a:ext cx="436200" cy="203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4"/>
          <p:cNvSpPr/>
          <p:nvPr/>
        </p:nvSpPr>
        <p:spPr>
          <a:xfrm>
            <a:off x="3763751" y="1944898"/>
            <a:ext cx="1069800" cy="203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502" y="4162055"/>
            <a:ext cx="3840823" cy="72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249" y="1930067"/>
            <a:ext cx="3840825" cy="2156702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4"/>
          <p:cNvSpPr/>
          <p:nvPr/>
        </p:nvSpPr>
        <p:spPr>
          <a:xfrm>
            <a:off x="5454697" y="3415743"/>
            <a:ext cx="1936500" cy="381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4"/>
          <p:cNvSpPr/>
          <p:nvPr/>
        </p:nvSpPr>
        <p:spPr>
          <a:xfrm>
            <a:off x="5136733" y="2394428"/>
            <a:ext cx="3291000" cy="176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>
            <a:off x="188814" y="144455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00" y="262100"/>
            <a:ext cx="8467600" cy="457054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77" name="Google Shape;177;p29"/>
          <p:cNvSpPr txBox="1"/>
          <p:nvPr/>
        </p:nvSpPr>
        <p:spPr>
          <a:xfrm>
            <a:off x="6520000" y="3815025"/>
            <a:ext cx="280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🙎🏻‍♂️</a:t>
            </a:r>
            <a:r>
              <a:rPr lang="ko" sz="7000">
                <a:latin typeface="Malgun Gothic"/>
                <a:ea typeface="Malgun Gothic"/>
                <a:cs typeface="Malgun Gothic"/>
                <a:sym typeface="Malgun Gothic"/>
              </a:rPr>
              <a:t>🙋🏻‍♀️</a:t>
            </a:r>
            <a:endParaRPr sz="7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2516626" y="807625"/>
            <a:ext cx="3638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개요</a:t>
            </a:r>
            <a:endParaRPr i="0" sz="2600" u="none" cap="none" strike="noStrike">
              <a:solidFill>
                <a:srgbClr val="3A383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09929" y="1807800"/>
            <a:ext cx="734785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2380000" y="1945300"/>
            <a:ext cx="436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HTML5, CSS3, Javascript, jQuery를 통한 화면 구현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5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p65"/>
          <p:cNvSpPr txBox="1"/>
          <p:nvPr/>
        </p:nvSpPr>
        <p:spPr>
          <a:xfrm>
            <a:off x="442175" y="16423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1" name="Google Shape;771;p65"/>
          <p:cNvSpPr txBox="1"/>
          <p:nvPr/>
        </p:nvSpPr>
        <p:spPr>
          <a:xfrm>
            <a:off x="2336150" y="3530000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2" name="Google Shape;772;p65"/>
          <p:cNvSpPr/>
          <p:nvPr/>
        </p:nvSpPr>
        <p:spPr>
          <a:xfrm>
            <a:off x="4712538" y="1518075"/>
            <a:ext cx="3870900" cy="11910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 STEP3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            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상품 상세 설명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73" name="Google Shape;773;p65"/>
          <p:cNvSpPr txBox="1"/>
          <p:nvPr/>
        </p:nvSpPr>
        <p:spPr>
          <a:xfrm>
            <a:off x="560563" y="2023400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4" name="Google Shape;774;p65"/>
          <p:cNvSpPr txBox="1"/>
          <p:nvPr/>
        </p:nvSpPr>
        <p:spPr>
          <a:xfrm>
            <a:off x="560563" y="2718025"/>
            <a:ext cx="28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상세페이지 상단 전체 구도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75" name="Google Shape;775;p65"/>
          <p:cNvSpPr/>
          <p:nvPr/>
        </p:nvSpPr>
        <p:spPr>
          <a:xfrm>
            <a:off x="2779388" y="1518075"/>
            <a:ext cx="3477600" cy="11910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STEP2 </a:t>
            </a:r>
            <a:endParaRPr sz="17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이미지 구현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76" name="Google Shape;776;p65"/>
          <p:cNvSpPr/>
          <p:nvPr/>
        </p:nvSpPr>
        <p:spPr>
          <a:xfrm>
            <a:off x="641788" y="1518075"/>
            <a:ext cx="32316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상세페이지 상단 전체 구도</a:t>
            </a:r>
            <a:endParaRPr sz="15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77" name="Google Shape;777;p65"/>
          <p:cNvSpPr txBox="1"/>
          <p:nvPr/>
        </p:nvSpPr>
        <p:spPr>
          <a:xfrm>
            <a:off x="2454538" y="322527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78" name="Google Shape;778;p65"/>
          <p:cNvSpPr txBox="1"/>
          <p:nvPr/>
        </p:nvSpPr>
        <p:spPr>
          <a:xfrm>
            <a:off x="3084188" y="2718025"/>
            <a:ext cx="32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상품에 관련된 대표 이미지 출력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79" name="Google Shape;779;p65"/>
          <p:cNvSpPr txBox="1"/>
          <p:nvPr/>
        </p:nvSpPr>
        <p:spPr>
          <a:xfrm>
            <a:off x="5719513" y="2750963"/>
            <a:ext cx="249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상품 소개 영역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상품 상세 정보 영역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상품 선택 영역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6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85" name="Google Shape;785;p66"/>
          <p:cNvGrpSpPr/>
          <p:nvPr/>
        </p:nvGrpSpPr>
        <p:grpSpPr>
          <a:xfrm>
            <a:off x="4629692" y="183049"/>
            <a:ext cx="4307234" cy="4801134"/>
            <a:chOff x="4629550" y="85475"/>
            <a:chExt cx="4392000" cy="4952175"/>
          </a:xfrm>
        </p:grpSpPr>
        <p:sp>
          <p:nvSpPr>
            <p:cNvPr id="786" name="Google Shape;786;p66"/>
            <p:cNvSpPr/>
            <p:nvPr/>
          </p:nvSpPr>
          <p:spPr>
            <a:xfrm>
              <a:off x="4641700" y="521750"/>
              <a:ext cx="4367700" cy="4515900"/>
            </a:xfrm>
            <a:prstGeom prst="rect">
              <a:avLst/>
            </a:pr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787" name="Google Shape;787;p66"/>
            <p:cNvSpPr txBox="1"/>
            <p:nvPr/>
          </p:nvSpPr>
          <p:spPr>
            <a:xfrm>
              <a:off x="4721100" y="592913"/>
              <a:ext cx="41910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owun Dodum"/>
                <a:buChar char="●"/>
              </a:pPr>
              <a:r>
                <a:rPr b="1"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전체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owun Dodum"/>
                <a:buChar char="-"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display : flex 정렬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owun Dodum"/>
                <a:buChar char="-"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-webkit-box-pack : justify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(박스 정렬로 영역에 맞게 알아서 간격 벌리는 justify 속성)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owun Dodum"/>
                <a:buChar char="-"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justify-content : space-between 으로 이미지와 컨텐츠 div 사이에 균일한 간격을 만들어서 배치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788" name="Google Shape;788;p66"/>
            <p:cNvSpPr txBox="1"/>
            <p:nvPr/>
          </p:nvSpPr>
          <p:spPr>
            <a:xfrm>
              <a:off x="4629550" y="85475"/>
              <a:ext cx="4392000" cy="3810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Gowun Dodum"/>
                  <a:ea typeface="Gowun Dodum"/>
                  <a:cs typeface="Gowun Dodum"/>
                  <a:sym typeface="Gowun Dodum"/>
                </a:rPr>
                <a:t>구조 구현</a:t>
              </a:r>
              <a:endParaRPr b="1" sz="12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789" name="Google Shape;789;p66"/>
          <p:cNvSpPr/>
          <p:nvPr/>
        </p:nvSpPr>
        <p:spPr>
          <a:xfrm>
            <a:off x="264900" y="144475"/>
            <a:ext cx="4307100" cy="4854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790" name="Google Shape;7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250" y="197746"/>
            <a:ext cx="2226224" cy="480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75" y="197750"/>
            <a:ext cx="1764925" cy="24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66"/>
          <p:cNvSpPr/>
          <p:nvPr/>
        </p:nvSpPr>
        <p:spPr>
          <a:xfrm>
            <a:off x="2105850" y="144475"/>
            <a:ext cx="191400" cy="4854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793" name="Google Shape;793;p66"/>
          <p:cNvSpPr txBox="1"/>
          <p:nvPr/>
        </p:nvSpPr>
        <p:spPr>
          <a:xfrm>
            <a:off x="5147125" y="1579500"/>
            <a:ext cx="24876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.prod_detail_wrap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1050px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0px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padding-top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#container_wrapper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1050px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0px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padding-top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.prod_detail_header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-webkit-box-pack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5242675" y="3868800"/>
            <a:ext cx="2094000" cy="111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7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0" name="Google Shape;800;p67"/>
          <p:cNvGrpSpPr/>
          <p:nvPr/>
        </p:nvGrpSpPr>
        <p:grpSpPr>
          <a:xfrm>
            <a:off x="4594350" y="171212"/>
            <a:ext cx="4353350" cy="4801134"/>
            <a:chOff x="4629550" y="85475"/>
            <a:chExt cx="4392000" cy="4952175"/>
          </a:xfrm>
        </p:grpSpPr>
        <p:sp>
          <p:nvSpPr>
            <p:cNvPr id="801" name="Google Shape;801;p67"/>
            <p:cNvSpPr/>
            <p:nvPr/>
          </p:nvSpPr>
          <p:spPr>
            <a:xfrm>
              <a:off x="4641700" y="521750"/>
              <a:ext cx="4367700" cy="4515900"/>
            </a:xfrm>
            <a:prstGeom prst="rect">
              <a:avLst/>
            </a:pr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802" name="Google Shape;802;p67"/>
            <p:cNvSpPr txBox="1"/>
            <p:nvPr/>
          </p:nvSpPr>
          <p:spPr>
            <a:xfrm>
              <a:off x="4721100" y="593043"/>
              <a:ext cx="41910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owun Dodum"/>
                <a:buChar char="●"/>
              </a:pPr>
              <a:r>
                <a:rPr b="1"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상품페이지를 </a:t>
              </a:r>
              <a:r>
                <a:rPr b="1"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크게 4가지로 구분</a:t>
              </a:r>
              <a:endParaRPr b="1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1. 상품 이미지 영역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2. 상품 소개 영역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3. 상품 상세 정보 영역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4. 상품 선택 영역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803" name="Google Shape;803;p67"/>
            <p:cNvSpPr txBox="1"/>
            <p:nvPr/>
          </p:nvSpPr>
          <p:spPr>
            <a:xfrm>
              <a:off x="4629550" y="85475"/>
              <a:ext cx="4392000" cy="3810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Gowun Dodum"/>
                  <a:ea typeface="Gowun Dodum"/>
                  <a:cs typeface="Gowun Dodum"/>
                  <a:sym typeface="Gowun Dodum"/>
                </a:rPr>
                <a:t>구조 구현</a:t>
              </a:r>
              <a:endParaRPr b="1" sz="12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pic>
        <p:nvPicPr>
          <p:cNvPr id="804" name="Google Shape;8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250" y="197746"/>
            <a:ext cx="2226224" cy="480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75" y="197750"/>
            <a:ext cx="1764925" cy="2436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67"/>
          <p:cNvGrpSpPr/>
          <p:nvPr/>
        </p:nvGrpSpPr>
        <p:grpSpPr>
          <a:xfrm>
            <a:off x="230400" y="197748"/>
            <a:ext cx="4293075" cy="4801156"/>
            <a:chOff x="206950" y="564575"/>
            <a:chExt cx="4293075" cy="4417700"/>
          </a:xfrm>
        </p:grpSpPr>
        <p:sp>
          <p:nvSpPr>
            <p:cNvPr id="807" name="Google Shape;807;p67"/>
            <p:cNvSpPr/>
            <p:nvPr/>
          </p:nvSpPr>
          <p:spPr>
            <a:xfrm>
              <a:off x="206950" y="564577"/>
              <a:ext cx="1868400" cy="22674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</a:endParaRPr>
            </a:p>
          </p:txBody>
        </p:sp>
        <p:sp>
          <p:nvSpPr>
            <p:cNvPr id="808" name="Google Shape;808;p67"/>
            <p:cNvSpPr/>
            <p:nvPr/>
          </p:nvSpPr>
          <p:spPr>
            <a:xfrm>
              <a:off x="2308825" y="564575"/>
              <a:ext cx="2191200" cy="9264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67"/>
            <p:cNvSpPr/>
            <p:nvPr/>
          </p:nvSpPr>
          <p:spPr>
            <a:xfrm>
              <a:off x="2308825" y="1539675"/>
              <a:ext cx="2191200" cy="22674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67"/>
            <p:cNvSpPr/>
            <p:nvPr/>
          </p:nvSpPr>
          <p:spPr>
            <a:xfrm>
              <a:off x="2308825" y="3855775"/>
              <a:ext cx="2191200" cy="11265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67"/>
            <p:cNvSpPr/>
            <p:nvPr/>
          </p:nvSpPr>
          <p:spPr>
            <a:xfrm>
              <a:off x="252087" y="2864558"/>
              <a:ext cx="2775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AB40"/>
                  </a:solidFill>
                </a:rPr>
                <a:t>1</a:t>
              </a:r>
              <a:endParaRPr sz="1000">
                <a:solidFill>
                  <a:srgbClr val="FFAB40"/>
                </a:solidFill>
              </a:endParaRPr>
            </a:p>
          </p:txBody>
        </p:sp>
        <p:sp>
          <p:nvSpPr>
            <p:cNvPr id="812" name="Google Shape;812;p67"/>
            <p:cNvSpPr/>
            <p:nvPr/>
          </p:nvSpPr>
          <p:spPr>
            <a:xfrm>
              <a:off x="2075362" y="564575"/>
              <a:ext cx="2775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AB40"/>
                  </a:solidFill>
                </a:rPr>
                <a:t>2</a:t>
              </a:r>
              <a:endParaRPr sz="1000">
                <a:solidFill>
                  <a:srgbClr val="FFAB40"/>
                </a:solidFill>
              </a:endParaRPr>
            </a:p>
          </p:txBody>
        </p:sp>
        <p:sp>
          <p:nvSpPr>
            <p:cNvPr id="813" name="Google Shape;813;p67"/>
            <p:cNvSpPr/>
            <p:nvPr/>
          </p:nvSpPr>
          <p:spPr>
            <a:xfrm>
              <a:off x="2075362" y="1569850"/>
              <a:ext cx="2775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AB40"/>
                  </a:solidFill>
                </a:rPr>
                <a:t>3</a:t>
              </a:r>
              <a:endParaRPr sz="1000">
                <a:solidFill>
                  <a:srgbClr val="FFAB40"/>
                </a:solidFill>
              </a:endParaRPr>
            </a:p>
          </p:txBody>
        </p:sp>
        <p:sp>
          <p:nvSpPr>
            <p:cNvPr id="814" name="Google Shape;814;p67"/>
            <p:cNvSpPr/>
            <p:nvPr/>
          </p:nvSpPr>
          <p:spPr>
            <a:xfrm>
              <a:off x="2075362" y="3855775"/>
              <a:ext cx="2775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AB40"/>
                  </a:solidFill>
                </a:rPr>
                <a:t>4</a:t>
              </a:r>
              <a:endParaRPr sz="1000">
                <a:solidFill>
                  <a:srgbClr val="FFAB4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8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0" name="Google Shape;820;p68"/>
          <p:cNvGrpSpPr/>
          <p:nvPr/>
        </p:nvGrpSpPr>
        <p:grpSpPr>
          <a:xfrm>
            <a:off x="4629509" y="183052"/>
            <a:ext cx="4310309" cy="4984219"/>
            <a:chOff x="4629550" y="85475"/>
            <a:chExt cx="4392000" cy="5166600"/>
          </a:xfrm>
        </p:grpSpPr>
        <p:sp>
          <p:nvSpPr>
            <p:cNvPr id="821" name="Google Shape;821;p68"/>
            <p:cNvSpPr/>
            <p:nvPr/>
          </p:nvSpPr>
          <p:spPr>
            <a:xfrm>
              <a:off x="4641700" y="521750"/>
              <a:ext cx="4367700" cy="4515900"/>
            </a:xfrm>
            <a:prstGeom prst="rect">
              <a:avLst/>
            </a:pr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822" name="Google Shape;822;p68"/>
            <p:cNvSpPr txBox="1"/>
            <p:nvPr/>
          </p:nvSpPr>
          <p:spPr>
            <a:xfrm>
              <a:off x="4721089" y="593075"/>
              <a:ext cx="4191000" cy="46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owun Dodum"/>
                <a:buChar char="●"/>
              </a:pPr>
              <a:r>
                <a:rPr b="1"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상품 이미지 영역</a:t>
              </a:r>
              <a:endParaRPr b="1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owun Dodum"/>
                <a:buChar char="-"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상품 이미지 width 430px, height 552px 배치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owun Dodum"/>
                <a:buChar char="-"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background 를 url로 구현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	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823" name="Google Shape;823;p68"/>
            <p:cNvSpPr txBox="1"/>
            <p:nvPr/>
          </p:nvSpPr>
          <p:spPr>
            <a:xfrm>
              <a:off x="4629550" y="85475"/>
              <a:ext cx="4392000" cy="382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Gowun Dodum"/>
                  <a:ea typeface="Gowun Dodum"/>
                  <a:cs typeface="Gowun Dodum"/>
                  <a:sym typeface="Gowun Dodum"/>
                </a:rPr>
                <a:t>구조 구현</a:t>
              </a:r>
              <a:endParaRPr b="1" sz="12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824" name="Google Shape;824;p68"/>
          <p:cNvSpPr txBox="1"/>
          <p:nvPr/>
        </p:nvSpPr>
        <p:spPr>
          <a:xfrm>
            <a:off x="2075350" y="1566075"/>
            <a:ext cx="3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825" name="Google Shape;8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50" y="395300"/>
            <a:ext cx="3263125" cy="42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8"/>
          <p:cNvSpPr/>
          <p:nvPr/>
        </p:nvSpPr>
        <p:spPr>
          <a:xfrm>
            <a:off x="636913" y="332450"/>
            <a:ext cx="3429000" cy="4389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8"/>
          <p:cNvSpPr txBox="1"/>
          <p:nvPr/>
        </p:nvSpPr>
        <p:spPr>
          <a:xfrm>
            <a:off x="4959024" y="2174125"/>
            <a:ext cx="3923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.prod_img_box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430px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552px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url(</a:t>
            </a:r>
            <a:r>
              <a:rPr lang="ko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"https://img-cf.kurly.com/shop/data/goods/164820616351l0.jpeg"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cover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url(</a:t>
            </a:r>
            <a:r>
              <a:rPr lang="ko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"https://res.kurly.com/_next/static/images/noimg-150x195-2c819ff85dca3193dfce31add0852dbb.svg"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contain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no-repeat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rgb(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245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245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245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68"/>
          <p:cNvSpPr txBox="1"/>
          <p:nvPr/>
        </p:nvSpPr>
        <p:spPr>
          <a:xfrm>
            <a:off x="4959013" y="1089000"/>
            <a:ext cx="3923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&lt;article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"product-atf"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"prod_detail_header"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&lt;!--flex--&gt;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"prod_img_box"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&gt;&lt;/div&gt;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9"/>
          <p:cNvSpPr/>
          <p:nvPr/>
        </p:nvSpPr>
        <p:spPr>
          <a:xfrm>
            <a:off x="160939" y="144455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69"/>
          <p:cNvSpPr/>
          <p:nvPr/>
        </p:nvSpPr>
        <p:spPr>
          <a:xfrm>
            <a:off x="4641700" y="607275"/>
            <a:ext cx="4271700" cy="4340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835" name="Google Shape;835;p69"/>
          <p:cNvSpPr txBox="1"/>
          <p:nvPr/>
        </p:nvSpPr>
        <p:spPr>
          <a:xfrm>
            <a:off x="4719625" y="643350"/>
            <a:ext cx="41235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 소개 영역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width: 560px 로 구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rabicPeriod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div - 배송정보, 상품정보, 공유버튼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display: flex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A. 상품 소개 및 공유하기 링크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&lt;h2&gt; 태그와 공유버튼 기능 flex 정렬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공유하기 버튼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2, 3.   div - 상품가격, 가격정보 버튼 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flex-direction:row 속성 값으로 좌에서 우방향으로 지정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align-items:flex-end로 속성 값 지정, 플렉스 컨테이너의 아래쪽에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물음표 이미지 클릭시 가격정보 버튼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36" name="Google Shape;836;p69"/>
          <p:cNvSpPr txBox="1"/>
          <p:nvPr/>
        </p:nvSpPr>
        <p:spPr>
          <a:xfrm>
            <a:off x="4629550" y="182300"/>
            <a:ext cx="4271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37" name="Google Shape;837;p69"/>
          <p:cNvSpPr txBox="1"/>
          <p:nvPr/>
        </p:nvSpPr>
        <p:spPr>
          <a:xfrm>
            <a:off x="4199075" y="3191575"/>
            <a:ext cx="3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38" name="Google Shape;838;p69"/>
          <p:cNvSpPr txBox="1"/>
          <p:nvPr/>
        </p:nvSpPr>
        <p:spPr>
          <a:xfrm>
            <a:off x="5129225" y="1855263"/>
            <a:ext cx="36597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.prod_info_title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-webkit-box-pack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9" name="Google Shape;8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0" y="225580"/>
            <a:ext cx="4242200" cy="20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9"/>
          <p:cNvSpPr txBox="1"/>
          <p:nvPr/>
        </p:nvSpPr>
        <p:spPr>
          <a:xfrm>
            <a:off x="4199075" y="3003537"/>
            <a:ext cx="331800" cy="400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1" name="Google Shape;841;p69"/>
          <p:cNvSpPr txBox="1"/>
          <p:nvPr/>
        </p:nvSpPr>
        <p:spPr>
          <a:xfrm>
            <a:off x="2021050" y="2866732"/>
            <a:ext cx="331800" cy="400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2" name="Google Shape;842;p69"/>
          <p:cNvSpPr/>
          <p:nvPr/>
        </p:nvSpPr>
        <p:spPr>
          <a:xfrm>
            <a:off x="235100" y="481178"/>
            <a:ext cx="4242300" cy="3444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843" name="Google Shape;843;p69"/>
          <p:cNvSpPr/>
          <p:nvPr/>
        </p:nvSpPr>
        <p:spPr>
          <a:xfrm>
            <a:off x="219100" y="225580"/>
            <a:ext cx="4274400" cy="842479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9"/>
          <p:cNvSpPr/>
          <p:nvPr/>
        </p:nvSpPr>
        <p:spPr>
          <a:xfrm>
            <a:off x="4240209" y="182300"/>
            <a:ext cx="255600" cy="321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1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45" name="Google Shape;845;p69"/>
          <p:cNvSpPr/>
          <p:nvPr/>
        </p:nvSpPr>
        <p:spPr>
          <a:xfrm>
            <a:off x="3863000" y="503975"/>
            <a:ext cx="231300" cy="321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A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846" name="Google Shape;846;p69"/>
          <p:cNvSpPr txBox="1"/>
          <p:nvPr/>
        </p:nvSpPr>
        <p:spPr>
          <a:xfrm>
            <a:off x="167725" y="2419328"/>
            <a:ext cx="4391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47" name="Google Shape;847;p69"/>
          <p:cNvSpPr/>
          <p:nvPr/>
        </p:nvSpPr>
        <p:spPr>
          <a:xfrm>
            <a:off x="185800" y="2866725"/>
            <a:ext cx="4355400" cy="2087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848" name="Google Shape;848;p69"/>
          <p:cNvSpPr txBox="1"/>
          <p:nvPr/>
        </p:nvSpPr>
        <p:spPr>
          <a:xfrm>
            <a:off x="285475" y="2793737"/>
            <a:ext cx="415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4. div - 할인 및 적립 혜택 정보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margin-top:14px 로 정렬 </a:t>
            </a:r>
            <a:endParaRPr/>
          </a:p>
        </p:txBody>
      </p:sp>
      <p:sp>
        <p:nvSpPr>
          <p:cNvPr id="849" name="Google Shape;849;p69"/>
          <p:cNvSpPr txBox="1"/>
          <p:nvPr/>
        </p:nvSpPr>
        <p:spPr>
          <a:xfrm>
            <a:off x="5129225" y="3735750"/>
            <a:ext cx="35673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.prod_info_title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-webkit-box-pack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69"/>
          <p:cNvSpPr txBox="1"/>
          <p:nvPr/>
        </p:nvSpPr>
        <p:spPr>
          <a:xfrm>
            <a:off x="683025" y="3191575"/>
            <a:ext cx="31227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.prod_price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flex-end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padding-top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19px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bold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line-height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letter-spacing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-0.5px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p69"/>
          <p:cNvSpPr/>
          <p:nvPr/>
        </p:nvSpPr>
        <p:spPr>
          <a:xfrm>
            <a:off x="219100" y="1133883"/>
            <a:ext cx="4274400" cy="394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9"/>
          <p:cNvSpPr/>
          <p:nvPr/>
        </p:nvSpPr>
        <p:spPr>
          <a:xfrm>
            <a:off x="214300" y="2041250"/>
            <a:ext cx="4274400" cy="300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9"/>
          <p:cNvSpPr/>
          <p:nvPr/>
        </p:nvSpPr>
        <p:spPr>
          <a:xfrm>
            <a:off x="4237184" y="1165913"/>
            <a:ext cx="255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2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54" name="Google Shape;854;p69"/>
          <p:cNvSpPr/>
          <p:nvPr/>
        </p:nvSpPr>
        <p:spPr>
          <a:xfrm>
            <a:off x="4237184" y="1624114"/>
            <a:ext cx="255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3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55" name="Google Shape;855;p69"/>
          <p:cNvSpPr/>
          <p:nvPr/>
        </p:nvSpPr>
        <p:spPr>
          <a:xfrm>
            <a:off x="219100" y="1585442"/>
            <a:ext cx="4274400" cy="394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0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70"/>
          <p:cNvSpPr/>
          <p:nvPr/>
        </p:nvSpPr>
        <p:spPr>
          <a:xfrm>
            <a:off x="4641700" y="610450"/>
            <a:ext cx="4282500" cy="44268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862" name="Google Shape;862;p70"/>
          <p:cNvSpPr txBox="1"/>
          <p:nvPr/>
        </p:nvSpPr>
        <p:spPr>
          <a:xfrm>
            <a:off x="4629550" y="182750"/>
            <a:ext cx="42948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863" name="Google Shape;863;p70"/>
          <p:cNvPicPr preferRelativeResize="0"/>
          <p:nvPr/>
        </p:nvPicPr>
        <p:blipFill rotWithShape="1">
          <a:blip r:embed="rId3">
            <a:alphaModFix/>
          </a:blip>
          <a:srcRect b="0" l="0" r="813" t="0"/>
          <a:stretch/>
        </p:blipFill>
        <p:spPr>
          <a:xfrm>
            <a:off x="406375" y="144475"/>
            <a:ext cx="3858663" cy="47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70"/>
          <p:cNvSpPr txBox="1"/>
          <p:nvPr/>
        </p:nvSpPr>
        <p:spPr>
          <a:xfrm>
            <a:off x="4721100" y="680219"/>
            <a:ext cx="4191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 상세 정보 영역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rabicPeriod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display: flex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&lt;dl&gt;&lt;dt&gt;&lt;dd&gt; 로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&lt;p&gt; 태그로 텍스트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rabicPeriod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구분 선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배송, 판매자, 포장타입, 판매단위, 중량/용량, 원산지, 알레르기 정보, 유통기한 등 각 div를 border-top 으로 구분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65" name="Google Shape;865;p70"/>
          <p:cNvSpPr/>
          <p:nvPr/>
        </p:nvSpPr>
        <p:spPr>
          <a:xfrm>
            <a:off x="406375" y="198675"/>
            <a:ext cx="3894900" cy="4679700"/>
          </a:xfrm>
          <a:prstGeom prst="rect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66" name="Google Shape;866;p70"/>
          <p:cNvSpPr/>
          <p:nvPr/>
        </p:nvSpPr>
        <p:spPr>
          <a:xfrm>
            <a:off x="406375" y="1745550"/>
            <a:ext cx="3894900" cy="18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67" name="Google Shape;867;p70"/>
          <p:cNvSpPr/>
          <p:nvPr/>
        </p:nvSpPr>
        <p:spPr>
          <a:xfrm>
            <a:off x="4237376" y="144475"/>
            <a:ext cx="277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1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68" name="Google Shape;868;p70"/>
          <p:cNvSpPr/>
          <p:nvPr/>
        </p:nvSpPr>
        <p:spPr>
          <a:xfrm>
            <a:off x="4023776" y="1667862"/>
            <a:ext cx="277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2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869" name="Google Shape;869;p70"/>
          <p:cNvSpPr txBox="1"/>
          <p:nvPr/>
        </p:nvSpPr>
        <p:spPr>
          <a:xfrm>
            <a:off x="5161850" y="2007450"/>
            <a:ext cx="38586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.prod_guide_box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flex-start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overflow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17px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0px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18px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border-top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rgb(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14px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letter-spacing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-0.5px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1"/>
          <p:cNvSpPr/>
          <p:nvPr/>
        </p:nvSpPr>
        <p:spPr>
          <a:xfrm>
            <a:off x="160939" y="144455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71"/>
          <p:cNvSpPr txBox="1"/>
          <p:nvPr/>
        </p:nvSpPr>
        <p:spPr>
          <a:xfrm>
            <a:off x="4641700" y="198675"/>
            <a:ext cx="42915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876" name="Google Shape;8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49" y="144418"/>
            <a:ext cx="4236939" cy="199175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1"/>
          <p:cNvSpPr/>
          <p:nvPr/>
        </p:nvSpPr>
        <p:spPr>
          <a:xfrm>
            <a:off x="204095" y="144418"/>
            <a:ext cx="4355546" cy="2056844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878" name="Google Shape;878;p71"/>
          <p:cNvSpPr/>
          <p:nvPr/>
        </p:nvSpPr>
        <p:spPr>
          <a:xfrm>
            <a:off x="1039180" y="218931"/>
            <a:ext cx="3477297" cy="656406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71"/>
          <p:cNvSpPr/>
          <p:nvPr/>
        </p:nvSpPr>
        <p:spPr>
          <a:xfrm>
            <a:off x="4210944" y="218919"/>
            <a:ext cx="253479" cy="31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1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80" name="Google Shape;880;p71"/>
          <p:cNvSpPr/>
          <p:nvPr/>
        </p:nvSpPr>
        <p:spPr>
          <a:xfrm>
            <a:off x="1091245" y="489084"/>
            <a:ext cx="3373168" cy="315012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71"/>
          <p:cNvSpPr/>
          <p:nvPr/>
        </p:nvSpPr>
        <p:spPr>
          <a:xfrm>
            <a:off x="3429657" y="489071"/>
            <a:ext cx="253479" cy="31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2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82" name="Google Shape;882;p71"/>
          <p:cNvSpPr/>
          <p:nvPr/>
        </p:nvSpPr>
        <p:spPr>
          <a:xfrm>
            <a:off x="1039180" y="960136"/>
            <a:ext cx="3477297" cy="73461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71"/>
          <p:cNvSpPr/>
          <p:nvPr/>
        </p:nvSpPr>
        <p:spPr>
          <a:xfrm>
            <a:off x="4210944" y="875325"/>
            <a:ext cx="253479" cy="31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3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84" name="Google Shape;884;p71"/>
          <p:cNvSpPr/>
          <p:nvPr/>
        </p:nvSpPr>
        <p:spPr>
          <a:xfrm>
            <a:off x="1091245" y="1130834"/>
            <a:ext cx="3373168" cy="281721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1"/>
          <p:cNvSpPr/>
          <p:nvPr/>
        </p:nvSpPr>
        <p:spPr>
          <a:xfrm>
            <a:off x="1091245" y="1445846"/>
            <a:ext cx="3373168" cy="198178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71"/>
          <p:cNvSpPr/>
          <p:nvPr/>
        </p:nvSpPr>
        <p:spPr>
          <a:xfrm>
            <a:off x="2812622" y="1130821"/>
            <a:ext cx="253479" cy="31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4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87" name="Google Shape;887;p71"/>
          <p:cNvSpPr/>
          <p:nvPr/>
        </p:nvSpPr>
        <p:spPr>
          <a:xfrm>
            <a:off x="2559143" y="1380350"/>
            <a:ext cx="253479" cy="31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5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88" name="Google Shape;888;p71"/>
          <p:cNvSpPr txBox="1"/>
          <p:nvPr/>
        </p:nvSpPr>
        <p:spPr>
          <a:xfrm>
            <a:off x="167650" y="2271640"/>
            <a:ext cx="4391843" cy="369346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89" name="Google Shape;889;p71"/>
          <p:cNvSpPr/>
          <p:nvPr/>
        </p:nvSpPr>
        <p:spPr>
          <a:xfrm>
            <a:off x="185800" y="2728646"/>
            <a:ext cx="4355546" cy="2225814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890" name="Google Shape;890;p71"/>
          <p:cNvSpPr txBox="1"/>
          <p:nvPr/>
        </p:nvSpPr>
        <p:spPr>
          <a:xfrm>
            <a:off x="285475" y="2793737"/>
            <a:ext cx="4156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3.        div - 총 가격 정보 박스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4,5      div - 가격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	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6.        div - 버튼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	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91" name="Google Shape;891;p71"/>
          <p:cNvSpPr/>
          <p:nvPr/>
        </p:nvSpPr>
        <p:spPr>
          <a:xfrm>
            <a:off x="4669000" y="613750"/>
            <a:ext cx="4236900" cy="4340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892" name="Google Shape;892;p71"/>
          <p:cNvSpPr/>
          <p:nvPr/>
        </p:nvSpPr>
        <p:spPr>
          <a:xfrm>
            <a:off x="285464" y="1694746"/>
            <a:ext cx="4202924" cy="441582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1"/>
          <p:cNvSpPr/>
          <p:nvPr/>
        </p:nvSpPr>
        <p:spPr>
          <a:xfrm>
            <a:off x="285473" y="1387416"/>
            <a:ext cx="253479" cy="31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6</a:t>
            </a:r>
            <a:endParaRPr sz="1000">
              <a:solidFill>
                <a:srgbClr val="FFAB40"/>
              </a:solidFill>
            </a:endParaRPr>
          </a:p>
        </p:txBody>
      </p:sp>
      <p:sp>
        <p:nvSpPr>
          <p:cNvPr id="894" name="Google Shape;894;p71"/>
          <p:cNvSpPr txBox="1"/>
          <p:nvPr/>
        </p:nvSpPr>
        <p:spPr>
          <a:xfrm>
            <a:off x="4691950" y="613750"/>
            <a:ext cx="4191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 선택 영역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display: flex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rabicPeriod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div - 가격 정보 박스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flex-direction: column 플렉스 요소 위쪽에서 아래쪽으로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padding: 11px 10px 11px 15px 지정하여 내용과 버튼 박스가 안으로 모이도록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rabicPeriod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div - 가격 정보안내 및  상품 수량 버튼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align-items:center로 속성 값 지정해서 플렉스 컨테이너의 가운데에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A. 상품 수량 올리기, 내리기 버튼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95" name="Google Shape;895;p71"/>
          <p:cNvSpPr txBox="1"/>
          <p:nvPr/>
        </p:nvSpPr>
        <p:spPr>
          <a:xfrm>
            <a:off x="5097600" y="3949938"/>
            <a:ext cx="2332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.select_count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-webkit-box-pack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-webkit-box-align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padding-top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6" name="Google Shape;896;p71"/>
          <p:cNvSpPr txBox="1"/>
          <p:nvPr/>
        </p:nvSpPr>
        <p:spPr>
          <a:xfrm>
            <a:off x="5097600" y="1644025"/>
            <a:ext cx="33054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.prod_select_area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-webkit-box-pack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11px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11px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15px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border-left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6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rgb(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border-top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6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rgb(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border-right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6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rgb(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6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border-bottom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6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rgb(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7" name="Google Shape;897;p71"/>
          <p:cNvSpPr txBox="1"/>
          <p:nvPr/>
        </p:nvSpPr>
        <p:spPr>
          <a:xfrm>
            <a:off x="844675" y="3072475"/>
            <a:ext cx="2332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.prod_info_price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-webkit-box-pack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flex-end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flex-end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8" name="Google Shape;898;p71"/>
          <p:cNvSpPr txBox="1"/>
          <p:nvPr/>
        </p:nvSpPr>
        <p:spPr>
          <a:xfrm>
            <a:off x="2611600" y="3072475"/>
            <a:ext cx="20301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.prod_guide_row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-webkit-box-pack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flex-end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padding-top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9" name="Google Shape;899;p71"/>
          <p:cNvSpPr txBox="1"/>
          <p:nvPr/>
        </p:nvSpPr>
        <p:spPr>
          <a:xfrm>
            <a:off x="844675" y="4132150"/>
            <a:ext cx="1803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.prod_button_area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gap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8px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2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5" name="Google Shape;90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0" y="521750"/>
            <a:ext cx="4272400" cy="19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72"/>
          <p:cNvSpPr/>
          <p:nvPr/>
        </p:nvSpPr>
        <p:spPr>
          <a:xfrm>
            <a:off x="4641700" y="592925"/>
            <a:ext cx="4272300" cy="4394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907" name="Google Shape;907;p72"/>
          <p:cNvSpPr txBox="1"/>
          <p:nvPr/>
        </p:nvSpPr>
        <p:spPr>
          <a:xfrm>
            <a:off x="4721100" y="592913"/>
            <a:ext cx="419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 선택 영역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rabicPeriod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찜하기 버튼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display: flex로 정렬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버튼 클릭시 기능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1번 찜하기 아이콘 누르면 버튼 색상이 변경되도록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08" name="Google Shape;908;p72"/>
          <p:cNvSpPr txBox="1"/>
          <p:nvPr/>
        </p:nvSpPr>
        <p:spPr>
          <a:xfrm>
            <a:off x="4620600" y="188250"/>
            <a:ext cx="43248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09" name="Google Shape;909;p72"/>
          <p:cNvSpPr/>
          <p:nvPr/>
        </p:nvSpPr>
        <p:spPr>
          <a:xfrm>
            <a:off x="247275" y="2008925"/>
            <a:ext cx="4644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910" name="Google Shape;91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00" y="2682550"/>
            <a:ext cx="4272399" cy="20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72"/>
          <p:cNvSpPr/>
          <p:nvPr/>
        </p:nvSpPr>
        <p:spPr>
          <a:xfrm>
            <a:off x="475662" y="4019500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12" name="Google Shape;912;p72"/>
          <p:cNvSpPr/>
          <p:nvPr/>
        </p:nvSpPr>
        <p:spPr>
          <a:xfrm>
            <a:off x="247275" y="4320400"/>
            <a:ext cx="4368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13" name="Google Shape;913;p72"/>
          <p:cNvSpPr/>
          <p:nvPr/>
        </p:nvSpPr>
        <p:spPr>
          <a:xfrm>
            <a:off x="475662" y="17080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14" name="Google Shape;914;p72"/>
          <p:cNvSpPr/>
          <p:nvPr/>
        </p:nvSpPr>
        <p:spPr>
          <a:xfrm>
            <a:off x="2021200" y="2424275"/>
            <a:ext cx="660600" cy="3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0C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2"/>
          <p:cNvSpPr txBox="1"/>
          <p:nvPr/>
        </p:nvSpPr>
        <p:spPr>
          <a:xfrm>
            <a:off x="4581750" y="1328400"/>
            <a:ext cx="4469700" cy="3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$(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".prod_button_area &gt; .button_wish"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).click(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($(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).hasClass(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)){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imageUrl = 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a:image/svg+xml;base64,PHN2ZyB3aWR0aD0iMzIiIGhlaWdodD0iMzIiIHZpZXdCb3g9IjAgMCAzMiAzMiIgeG1sbnM9Imh0dHA6Ly93d3cudzMub3JnLzIwMDAvc3ZnIj4KICAgIDxwYXRoIGQ9Ik0yNS44MDcgNy44NjNhNS43NzcgNS43NzcgMCAwIDAtOC4xNzIgMEwxNiA5LjQ5N2wtMS42MzUtMS42MzRhNS43NzkgNS43NzkgMCAxIDAtOC4xNzMgOC4xNzJsMS42MzQgMS42MzQgNy40NjYgNy40NjdhMSAxIDAgMCAwIDEuNDE1IDBzMCAwIDAgMGw3LjQ2Ni03LjQ2N2gwbDEuNjM0LTEuNjM0YTUuNzc3IDUuNzc3IDAgMCAwIDAtOC4xNzJ6IiBzdHJva2U9IiM1RjAwODAiIHN0cm9rZS13aWR0aD0iMS42IiBmaWxsPSJub25lIiBmaWxsLXJ1bGU9ImV2ZW5vZGQiIHN0cm9rZS1saW5lY2FwPSJyb3VuZCIvPgo8L3N2Zz4K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$(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).find(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"span"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).css(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"backgroundImage"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"url('"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imageUrl +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"')"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$(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).removeClass(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 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imageUrl = 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a:image/svg+xml;base64,PHN2ZyB3aWR0aD0iMzIiIGhlaWdodD0iMzIiIHZpZXdCb3g9IjAgMCAzMiAzMiIgeG1sbnM9Imh0dHA6Ly93d3cudzMub3JnLzIwMDAvc3ZnIj4KICAgIDxwYXRoIGQ9Ik0yNS44MDcgNy44NjNhNS43NzcgNS43NzcgMCAwIDAtOC4xNzIgMEwxNiA5LjQ5N2wtMS42MzUtMS42MzRhNS43NzkgNS43NzkgMCAxIDAtOC4xNzMgOC4xNzJsMS42MzQgMS42MzQgNy40NjYgNy40NjdhMSAxIDAgMCAwIDEuNDE1IDBzMCAwIDAgMGw3LjQ2Ni03LjQ2N2gwbDEuNjM0LTEuNjM0YTUuNzc3IDUuNzc3IDAgMCAwIDAtOC4xNzJ6IiBmaWxsPSIjRkY1QTVBIiBzdHJva2U9IiNGRjVBNUEiIHN0cm9rZS13aWR0aD0iMS42IiBmaWxsLXJ1bGU9ImV2ZW5vZGQiIHN0cm9rZS1saW5lY2FwPSJyb3VuZCIvPgo8L3N2Zz4K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$(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).find(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"span"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).css(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"backgroundImage"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"url('"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imageUrl +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"')"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$(</a:t>
            </a:r>
            <a:r>
              <a:rPr lang="ko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).addClass(</a:t>
            </a:r>
            <a:r>
              <a:rPr lang="ko" sz="6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6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6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3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73"/>
          <p:cNvSpPr txBox="1"/>
          <p:nvPr/>
        </p:nvSpPr>
        <p:spPr>
          <a:xfrm>
            <a:off x="442175" y="16423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22" name="Google Shape;922;p73"/>
          <p:cNvSpPr txBox="1"/>
          <p:nvPr/>
        </p:nvSpPr>
        <p:spPr>
          <a:xfrm>
            <a:off x="2336150" y="3530000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23" name="Google Shape;923;p73"/>
          <p:cNvSpPr txBox="1"/>
          <p:nvPr/>
        </p:nvSpPr>
        <p:spPr>
          <a:xfrm>
            <a:off x="1694388" y="2894675"/>
            <a:ext cx="283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배너 링크 클릭시 이벤트 페이지 이동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24" name="Google Shape;924;p73"/>
          <p:cNvSpPr/>
          <p:nvPr/>
        </p:nvSpPr>
        <p:spPr>
          <a:xfrm>
            <a:off x="3913213" y="1694725"/>
            <a:ext cx="3477600" cy="11910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STEP2 </a:t>
            </a:r>
            <a:endParaRPr sz="17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카테고리 버튼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25" name="Google Shape;925;p73"/>
          <p:cNvSpPr/>
          <p:nvPr/>
        </p:nvSpPr>
        <p:spPr>
          <a:xfrm>
            <a:off x="1775613" y="1694725"/>
            <a:ext cx="32316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카테고리 페이지 상단 배너 링크</a:t>
            </a:r>
            <a:endParaRPr sz="15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26" name="Google Shape;926;p73"/>
          <p:cNvSpPr txBox="1"/>
          <p:nvPr/>
        </p:nvSpPr>
        <p:spPr>
          <a:xfrm>
            <a:off x="4218013" y="2894675"/>
            <a:ext cx="32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카테고리 버튼 클릭시 추천 상품 출력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4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2" name="Google Shape;932;p74"/>
          <p:cNvSpPr/>
          <p:nvPr/>
        </p:nvSpPr>
        <p:spPr>
          <a:xfrm>
            <a:off x="4641700" y="592925"/>
            <a:ext cx="4303800" cy="43674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933" name="Google Shape;933;p74"/>
          <p:cNvSpPr txBox="1"/>
          <p:nvPr/>
        </p:nvSpPr>
        <p:spPr>
          <a:xfrm>
            <a:off x="4721100" y="592925"/>
            <a:ext cx="41460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배너 이미지 링크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rabicPeriod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div - 배너 이미지 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배너 이미지 클릭시 이벤트 페이지로 이동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AutoNum type="arabicPeriod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카테고리 링크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텍스트 링크 hover 시 color 값 보라색으로 지정해서 색상이 변경되도록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34" name="Google Shape;934;p74"/>
          <p:cNvSpPr txBox="1"/>
          <p:nvPr/>
        </p:nvSpPr>
        <p:spPr>
          <a:xfrm>
            <a:off x="4620600" y="180300"/>
            <a:ext cx="43038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35" name="Google Shape;935;p74"/>
          <p:cNvSpPr/>
          <p:nvPr/>
        </p:nvSpPr>
        <p:spPr>
          <a:xfrm>
            <a:off x="4316409" y="1076663"/>
            <a:ext cx="25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AB40"/>
                </a:solidFill>
              </a:rPr>
              <a:t>1</a:t>
            </a:r>
            <a:endParaRPr sz="1000">
              <a:solidFill>
                <a:srgbClr val="FFAB40"/>
              </a:solidFill>
            </a:endParaRPr>
          </a:p>
        </p:txBody>
      </p:sp>
      <p:grpSp>
        <p:nvGrpSpPr>
          <p:cNvPr id="936" name="Google Shape;936;p74"/>
          <p:cNvGrpSpPr/>
          <p:nvPr/>
        </p:nvGrpSpPr>
        <p:grpSpPr>
          <a:xfrm>
            <a:off x="219100" y="1326675"/>
            <a:ext cx="4303801" cy="1187200"/>
            <a:chOff x="219100" y="1326675"/>
            <a:chExt cx="4303801" cy="1187200"/>
          </a:xfrm>
        </p:grpSpPr>
        <p:pic>
          <p:nvPicPr>
            <p:cNvPr id="937" name="Google Shape;937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100" y="1326675"/>
              <a:ext cx="4303801" cy="118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" name="Google Shape;938;p74"/>
            <p:cNvSpPr/>
            <p:nvPr/>
          </p:nvSpPr>
          <p:spPr>
            <a:xfrm>
              <a:off x="758684" y="1846863"/>
              <a:ext cx="2556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AB40"/>
                  </a:solidFill>
                </a:rPr>
                <a:t>2</a:t>
              </a:r>
              <a:endParaRPr sz="1000">
                <a:solidFill>
                  <a:srgbClr val="FFAB40"/>
                </a:solidFill>
              </a:endParaRPr>
            </a:p>
          </p:txBody>
        </p:sp>
        <p:sp>
          <p:nvSpPr>
            <p:cNvPr id="939" name="Google Shape;939;p74"/>
            <p:cNvSpPr/>
            <p:nvPr/>
          </p:nvSpPr>
          <p:spPr>
            <a:xfrm>
              <a:off x="309275" y="1873725"/>
              <a:ext cx="449400" cy="2472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74"/>
          <p:cNvGrpSpPr/>
          <p:nvPr/>
        </p:nvGrpSpPr>
        <p:grpSpPr>
          <a:xfrm>
            <a:off x="219100" y="3582250"/>
            <a:ext cx="4274399" cy="714700"/>
            <a:chOff x="219100" y="3582250"/>
            <a:chExt cx="4274399" cy="714700"/>
          </a:xfrm>
        </p:grpSpPr>
        <p:pic>
          <p:nvPicPr>
            <p:cNvPr id="941" name="Google Shape;941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9100" y="3582250"/>
              <a:ext cx="4274399" cy="71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p74"/>
            <p:cNvSpPr/>
            <p:nvPr/>
          </p:nvSpPr>
          <p:spPr>
            <a:xfrm>
              <a:off x="758684" y="3672288"/>
              <a:ext cx="2556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AB40"/>
                  </a:solidFill>
                </a:rPr>
                <a:t>2</a:t>
              </a:r>
              <a:endParaRPr sz="1000">
                <a:solidFill>
                  <a:srgbClr val="FFAB40"/>
                </a:solidFill>
              </a:endParaRPr>
            </a:p>
          </p:txBody>
        </p:sp>
        <p:sp>
          <p:nvSpPr>
            <p:cNvPr id="943" name="Google Shape;943;p74"/>
            <p:cNvSpPr/>
            <p:nvPr/>
          </p:nvSpPr>
          <p:spPr>
            <a:xfrm>
              <a:off x="309275" y="3699150"/>
              <a:ext cx="449400" cy="2472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74"/>
          <p:cNvGrpSpPr/>
          <p:nvPr/>
        </p:nvGrpSpPr>
        <p:grpSpPr>
          <a:xfrm>
            <a:off x="229013" y="144475"/>
            <a:ext cx="4303800" cy="914400"/>
            <a:chOff x="-2055025" y="2711900"/>
            <a:chExt cx="4303800" cy="914400"/>
          </a:xfrm>
        </p:grpSpPr>
        <p:pic>
          <p:nvPicPr>
            <p:cNvPr id="945" name="Google Shape;945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998625" y="2776363"/>
              <a:ext cx="4190999" cy="78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Google Shape;946;p74"/>
            <p:cNvSpPr/>
            <p:nvPr/>
          </p:nvSpPr>
          <p:spPr>
            <a:xfrm>
              <a:off x="-2055025" y="2711900"/>
              <a:ext cx="4303800" cy="9144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74"/>
          <p:cNvSpPr/>
          <p:nvPr/>
        </p:nvSpPr>
        <p:spPr>
          <a:xfrm>
            <a:off x="2026000" y="2805875"/>
            <a:ext cx="660600" cy="3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0C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4"/>
          <p:cNvSpPr txBox="1"/>
          <p:nvPr/>
        </p:nvSpPr>
        <p:spPr>
          <a:xfrm>
            <a:off x="4721100" y="1120900"/>
            <a:ext cx="42033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"cat_header_img"</a:t>
            </a:r>
            <a:r>
              <a:rPr lang="ko" sz="8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"https://www.kurly.com/categories/580"</a:t>
            </a:r>
            <a:r>
              <a:rPr lang="ko" sz="8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"https://product-image.kurly.com/category/banner/pc/0cc91970-9423-41a7-97c2-75d222beaf59.jpg"</a:t>
            </a:r>
            <a:endParaRPr sz="8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ko" sz="8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"배너 이미지"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"banner_img"</a:t>
            </a:r>
            <a:r>
              <a:rPr lang="ko" sz="8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&gt;&lt;/a&gt;&lt;/div&gt;</a:t>
            </a:r>
            <a:endParaRPr sz="8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9" name="Google Shape;949;p74"/>
          <p:cNvSpPr txBox="1"/>
          <p:nvPr/>
        </p:nvSpPr>
        <p:spPr>
          <a:xfrm>
            <a:off x="5080950" y="2737600"/>
            <a:ext cx="20805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.cat_header_item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ko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a:hover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letter-spacing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-1px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cursor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pointer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700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ko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95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0" name="Google Shape;950;p74"/>
          <p:cNvSpPr txBox="1"/>
          <p:nvPr/>
        </p:nvSpPr>
        <p:spPr>
          <a:xfrm>
            <a:off x="5080950" y="3817025"/>
            <a:ext cx="36984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ko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$(</a:t>
            </a:r>
            <a:r>
              <a:rPr lang="ko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'.cat_header_link'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).click(</a:t>
            </a:r>
            <a:r>
              <a:rPr lang="ko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$(</a:t>
            </a:r>
            <a:r>
              <a:rPr lang="ko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'.cat_header_link'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).css(</a:t>
            </a:r>
            <a:r>
              <a:rPr lang="ko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"color"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"black"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$(</a:t>
            </a:r>
            <a:r>
              <a:rPr lang="ko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).css(</a:t>
            </a:r>
            <a:r>
              <a:rPr lang="ko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"color"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"rgb(95, 0, 128)"</a:t>
            </a: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30"/>
          <p:cNvSpPr/>
          <p:nvPr/>
        </p:nvSpPr>
        <p:spPr>
          <a:xfrm flipH="1" rot="10800000">
            <a:off x="306700" y="299675"/>
            <a:ext cx="4047000" cy="657900"/>
          </a:xfrm>
          <a:prstGeom prst="homePlate">
            <a:avLst>
              <a:gd fmla="val 44444" name="adj"/>
            </a:avLst>
          </a:prstGeom>
          <a:solidFill>
            <a:srgbClr val="E3DD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306701" y="388625"/>
            <a:ext cx="3638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일정</a:t>
            </a:r>
            <a:endParaRPr i="0" sz="2500" u="none" cap="none" strike="noStrike">
              <a:solidFill>
                <a:srgbClr val="3A383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700" y="-5125"/>
            <a:ext cx="2973100" cy="299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25" y="2071801"/>
            <a:ext cx="8294149" cy="19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5"/>
          <p:cNvSpPr/>
          <p:nvPr/>
        </p:nvSpPr>
        <p:spPr>
          <a:xfrm>
            <a:off x="160952" y="144455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6" name="Google Shape;956;p75"/>
          <p:cNvSpPr txBox="1"/>
          <p:nvPr/>
        </p:nvSpPr>
        <p:spPr>
          <a:xfrm>
            <a:off x="442175" y="16423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57" name="Google Shape;957;p75"/>
          <p:cNvSpPr txBox="1"/>
          <p:nvPr/>
        </p:nvSpPr>
        <p:spPr>
          <a:xfrm>
            <a:off x="2915575" y="2894675"/>
            <a:ext cx="28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고객센터 페이지내 nav 버튼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58" name="Google Shape;958;p75"/>
          <p:cNvSpPr/>
          <p:nvPr/>
        </p:nvSpPr>
        <p:spPr>
          <a:xfrm>
            <a:off x="2996800" y="1694725"/>
            <a:ext cx="32316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</a:rPr>
              <a:t>STEP 1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고객센터 페이지 공지사항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6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4" name="Google Shape;964;p76"/>
          <p:cNvGrpSpPr/>
          <p:nvPr/>
        </p:nvGrpSpPr>
        <p:grpSpPr>
          <a:xfrm>
            <a:off x="4629355" y="195599"/>
            <a:ext cx="4312505" cy="4747140"/>
            <a:chOff x="4629550" y="85475"/>
            <a:chExt cx="4392000" cy="4952159"/>
          </a:xfrm>
        </p:grpSpPr>
        <p:sp>
          <p:nvSpPr>
            <p:cNvPr id="965" name="Google Shape;965;p76"/>
            <p:cNvSpPr/>
            <p:nvPr/>
          </p:nvSpPr>
          <p:spPr>
            <a:xfrm>
              <a:off x="4641700" y="516034"/>
              <a:ext cx="4367700" cy="4521600"/>
            </a:xfrm>
            <a:prstGeom prst="rect">
              <a:avLst/>
            </a:pr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</p:txBody>
        </p:sp>
        <p:sp>
          <p:nvSpPr>
            <p:cNvPr id="966" name="Google Shape;966;p76"/>
            <p:cNvSpPr txBox="1"/>
            <p:nvPr/>
          </p:nvSpPr>
          <p:spPr>
            <a:xfrm>
              <a:off x="4730050" y="579817"/>
              <a:ext cx="4191000" cy="37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  1. 고객센터 메뉴 버튼</a:t>
              </a:r>
              <a:endParaRPr b="1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owun Dodum"/>
                <a:buChar char="-"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고객센터에 좌측 nav에 hover 시 background-color, color 를 각각 값을 주어 색상이 변경되도록 구현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	</a:t>
              </a:r>
              <a:endParaRPr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967" name="Google Shape;967;p76"/>
            <p:cNvSpPr txBox="1"/>
            <p:nvPr/>
          </p:nvSpPr>
          <p:spPr>
            <a:xfrm>
              <a:off x="4629550" y="85475"/>
              <a:ext cx="4392000" cy="3852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Gowun Dodum"/>
                  <a:ea typeface="Gowun Dodum"/>
                  <a:cs typeface="Gowun Dodum"/>
                  <a:sym typeface="Gowun Dodum"/>
                </a:rPr>
                <a:t>기능 구현</a:t>
              </a:r>
              <a:endParaRPr b="1" sz="12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968" name="Google Shape;968;p76"/>
          <p:cNvSpPr txBox="1"/>
          <p:nvPr/>
        </p:nvSpPr>
        <p:spPr>
          <a:xfrm>
            <a:off x="3103625" y="2970000"/>
            <a:ext cx="3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969" name="Google Shape;969;p76"/>
          <p:cNvGrpSpPr/>
          <p:nvPr/>
        </p:nvGrpSpPr>
        <p:grpSpPr>
          <a:xfrm>
            <a:off x="160950" y="1008675"/>
            <a:ext cx="4312551" cy="2683925"/>
            <a:chOff x="175975" y="576850"/>
            <a:chExt cx="4312551" cy="2683925"/>
          </a:xfrm>
        </p:grpSpPr>
        <p:pic>
          <p:nvPicPr>
            <p:cNvPr id="970" name="Google Shape;970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975" y="576850"/>
              <a:ext cx="4312551" cy="268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76"/>
            <p:cNvSpPr/>
            <p:nvPr/>
          </p:nvSpPr>
          <p:spPr>
            <a:xfrm>
              <a:off x="213350" y="873850"/>
              <a:ext cx="855300" cy="1017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000000"/>
                </a:solidFill>
              </a:endParaRPr>
            </a:p>
          </p:txBody>
        </p:sp>
        <p:sp>
          <p:nvSpPr>
            <p:cNvPr id="972" name="Google Shape;972;p76"/>
            <p:cNvSpPr/>
            <p:nvPr/>
          </p:nvSpPr>
          <p:spPr>
            <a:xfrm>
              <a:off x="839562" y="576850"/>
              <a:ext cx="2775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0000"/>
                  </a:solidFill>
                </a:rPr>
                <a:t>1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sp>
        <p:nvSpPr>
          <p:cNvPr id="973" name="Google Shape;973;p76"/>
          <p:cNvSpPr txBox="1"/>
          <p:nvPr/>
        </p:nvSpPr>
        <p:spPr>
          <a:xfrm>
            <a:off x="5173200" y="1311450"/>
            <a:ext cx="3920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.list_wrapper.active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.list_wrapper:hover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95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7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79" name="Google Shape;979;p77"/>
          <p:cNvSpPr/>
          <p:nvPr/>
        </p:nvSpPr>
        <p:spPr>
          <a:xfrm>
            <a:off x="6210359" y="1567700"/>
            <a:ext cx="2715300" cy="11667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STEP 4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문의 탭</a:t>
            </a:r>
            <a:endParaRPr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80" name="Google Shape;980;p77"/>
          <p:cNvSpPr txBox="1"/>
          <p:nvPr/>
        </p:nvSpPr>
        <p:spPr>
          <a:xfrm>
            <a:off x="320300" y="2743150"/>
            <a:ext cx="216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구역 이동 기능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81" name="Google Shape;981;p77"/>
          <p:cNvSpPr txBox="1"/>
          <p:nvPr/>
        </p:nvSpPr>
        <p:spPr>
          <a:xfrm>
            <a:off x="2131967" y="2893907"/>
            <a:ext cx="50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82" name="Google Shape;982;p77"/>
          <p:cNvSpPr/>
          <p:nvPr/>
        </p:nvSpPr>
        <p:spPr>
          <a:xfrm>
            <a:off x="4299586" y="1567700"/>
            <a:ext cx="2715300" cy="11667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  STEP 3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상세정보 탭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83" name="Google Shape;983;p77"/>
          <p:cNvSpPr txBox="1"/>
          <p:nvPr/>
        </p:nvSpPr>
        <p:spPr>
          <a:xfrm>
            <a:off x="2453775" y="2743150"/>
            <a:ext cx="20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상품설명 탭 구조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84" name="Google Shape;984;p77"/>
          <p:cNvSpPr txBox="1"/>
          <p:nvPr/>
        </p:nvSpPr>
        <p:spPr>
          <a:xfrm>
            <a:off x="4450925" y="2734400"/>
            <a:ext cx="24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상세정보 탭 구조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닫기 / 자세히보기 버튼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85" name="Google Shape;985;p77"/>
          <p:cNvSpPr txBox="1"/>
          <p:nvPr/>
        </p:nvSpPr>
        <p:spPr>
          <a:xfrm>
            <a:off x="6587774" y="2743150"/>
            <a:ext cx="229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문의하기 버튼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86" name="Google Shape;986;p77"/>
          <p:cNvSpPr/>
          <p:nvPr/>
        </p:nvSpPr>
        <p:spPr>
          <a:xfrm>
            <a:off x="2270952" y="1567712"/>
            <a:ext cx="2715300" cy="11667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  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2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   상품설명 탭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87" name="Google Shape;987;p77"/>
          <p:cNvSpPr/>
          <p:nvPr/>
        </p:nvSpPr>
        <p:spPr>
          <a:xfrm>
            <a:off x="231082" y="1567712"/>
            <a:ext cx="2715300" cy="11667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탭버튼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8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78"/>
          <p:cNvSpPr/>
          <p:nvPr/>
        </p:nvSpPr>
        <p:spPr>
          <a:xfrm>
            <a:off x="154525" y="152400"/>
            <a:ext cx="2900100" cy="4854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4" name="Google Shape;9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12250"/>
            <a:ext cx="2735801" cy="4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8"/>
          <p:cNvSpPr txBox="1"/>
          <p:nvPr/>
        </p:nvSpPr>
        <p:spPr>
          <a:xfrm>
            <a:off x="3404022" y="152400"/>
            <a:ext cx="55791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96" name="Google Shape;996;p78"/>
          <p:cNvSpPr txBox="1"/>
          <p:nvPr/>
        </p:nvSpPr>
        <p:spPr>
          <a:xfrm>
            <a:off x="3403875" y="568725"/>
            <a:ext cx="5579100" cy="40329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width: 1050px, margin: 0 auto로 화면 중앙에 내용 정렬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구성하는 모든 요소들에 display: block 속성으로 가로 화면 100%를 차지하도록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position: sticky로 스크롤을 내려도 보이도록 위치 고정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z-index: 20으로 스크롤을 내릴시 다른 요소들보다 우선해서 보이도록 함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97" name="Google Shape;997;p78"/>
          <p:cNvSpPr/>
          <p:nvPr/>
        </p:nvSpPr>
        <p:spPr>
          <a:xfrm>
            <a:off x="228525" y="212250"/>
            <a:ext cx="2735700" cy="21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8"/>
          <p:cNvSpPr/>
          <p:nvPr/>
        </p:nvSpPr>
        <p:spPr>
          <a:xfrm>
            <a:off x="2964225" y="186600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sz="1000">
              <a:solidFill>
                <a:srgbClr val="FF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999" name="Google Shape;99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150" y="3016050"/>
            <a:ext cx="2408335" cy="11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150" y="1032375"/>
            <a:ext cx="1483213" cy="8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78"/>
          <p:cNvSpPr/>
          <p:nvPr/>
        </p:nvSpPr>
        <p:spPr>
          <a:xfrm>
            <a:off x="4143475" y="1311625"/>
            <a:ext cx="865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8"/>
          <p:cNvSpPr/>
          <p:nvPr/>
        </p:nvSpPr>
        <p:spPr>
          <a:xfrm>
            <a:off x="4143463" y="1437625"/>
            <a:ext cx="1012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8"/>
          <p:cNvSpPr/>
          <p:nvPr/>
        </p:nvSpPr>
        <p:spPr>
          <a:xfrm>
            <a:off x="4143475" y="3190725"/>
            <a:ext cx="1012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8"/>
          <p:cNvSpPr/>
          <p:nvPr/>
        </p:nvSpPr>
        <p:spPr>
          <a:xfrm>
            <a:off x="4143475" y="3316725"/>
            <a:ext cx="7227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9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79"/>
          <p:cNvSpPr txBox="1"/>
          <p:nvPr/>
        </p:nvSpPr>
        <p:spPr>
          <a:xfrm>
            <a:off x="3404022" y="152400"/>
            <a:ext cx="55791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기능</a:t>
            </a: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11" name="Google Shape;1011;p79"/>
          <p:cNvSpPr txBox="1"/>
          <p:nvPr/>
        </p:nvSpPr>
        <p:spPr>
          <a:xfrm>
            <a:off x="3403875" y="568725"/>
            <a:ext cx="5579100" cy="4340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버튼 클릭시 텍스트 색, 배경색 변경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버튼 클릭시 각 부분 시작 위치로 부드럽게 이동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012" name="Google Shape;101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550" y="1205638"/>
            <a:ext cx="2622200" cy="10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551" y="4336225"/>
            <a:ext cx="3068931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325" y="1205650"/>
            <a:ext cx="2090550" cy="9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79"/>
          <p:cNvPicPr preferRelativeResize="0"/>
          <p:nvPr/>
        </p:nvPicPr>
        <p:blipFill rotWithShape="1">
          <a:blip r:embed="rId6">
            <a:alphaModFix/>
          </a:blip>
          <a:srcRect b="11905" l="9140" r="0" t="11583"/>
          <a:stretch/>
        </p:blipFill>
        <p:spPr>
          <a:xfrm>
            <a:off x="3958550" y="2777925"/>
            <a:ext cx="3595799" cy="1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79"/>
          <p:cNvSpPr/>
          <p:nvPr/>
        </p:nvSpPr>
        <p:spPr>
          <a:xfrm>
            <a:off x="5437775" y="1546925"/>
            <a:ext cx="11010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9"/>
          <p:cNvSpPr/>
          <p:nvPr/>
        </p:nvSpPr>
        <p:spPr>
          <a:xfrm>
            <a:off x="4497600" y="1901050"/>
            <a:ext cx="1015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9"/>
          <p:cNvSpPr/>
          <p:nvPr/>
        </p:nvSpPr>
        <p:spPr>
          <a:xfrm>
            <a:off x="7371900" y="1205650"/>
            <a:ext cx="4863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9"/>
          <p:cNvSpPr/>
          <p:nvPr/>
        </p:nvSpPr>
        <p:spPr>
          <a:xfrm>
            <a:off x="4187750" y="2902275"/>
            <a:ext cx="1015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9"/>
          <p:cNvSpPr/>
          <p:nvPr/>
        </p:nvSpPr>
        <p:spPr>
          <a:xfrm>
            <a:off x="4187750" y="3239550"/>
            <a:ext cx="745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9"/>
          <p:cNvSpPr/>
          <p:nvPr/>
        </p:nvSpPr>
        <p:spPr>
          <a:xfrm>
            <a:off x="4199100" y="3576825"/>
            <a:ext cx="745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9"/>
          <p:cNvSpPr/>
          <p:nvPr/>
        </p:nvSpPr>
        <p:spPr>
          <a:xfrm>
            <a:off x="4187750" y="3903500"/>
            <a:ext cx="745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9"/>
          <p:cNvSpPr/>
          <p:nvPr/>
        </p:nvSpPr>
        <p:spPr>
          <a:xfrm>
            <a:off x="4138450" y="4457875"/>
            <a:ext cx="11901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9"/>
          <p:cNvSpPr/>
          <p:nvPr/>
        </p:nvSpPr>
        <p:spPr>
          <a:xfrm>
            <a:off x="4856925" y="1546925"/>
            <a:ext cx="1437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600" y="212250"/>
            <a:ext cx="2735801" cy="4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9"/>
          <p:cNvSpPr/>
          <p:nvPr/>
        </p:nvSpPr>
        <p:spPr>
          <a:xfrm>
            <a:off x="228525" y="212250"/>
            <a:ext cx="2735700" cy="21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9"/>
          <p:cNvSpPr/>
          <p:nvPr/>
        </p:nvSpPr>
        <p:spPr>
          <a:xfrm>
            <a:off x="2964225" y="186600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sz="1000">
              <a:solidFill>
                <a:srgbClr val="FF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0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3" name="Google Shape;1033;p80"/>
          <p:cNvSpPr/>
          <p:nvPr/>
        </p:nvSpPr>
        <p:spPr>
          <a:xfrm>
            <a:off x="160950" y="144475"/>
            <a:ext cx="3277500" cy="4854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25" y="150000"/>
            <a:ext cx="3150940" cy="476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80"/>
          <p:cNvSpPr txBox="1"/>
          <p:nvPr/>
        </p:nvSpPr>
        <p:spPr>
          <a:xfrm>
            <a:off x="3630941" y="152400"/>
            <a:ext cx="53520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36" name="Google Shape;1036;p80"/>
          <p:cNvSpPr txBox="1"/>
          <p:nvPr/>
        </p:nvSpPr>
        <p:spPr>
          <a:xfrm>
            <a:off x="3630800" y="568725"/>
            <a:ext cx="5352000" cy="38790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구성하는 모든 요소들에 display: block 속성으로 가로 화면 100%를 차지하도록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텍스트에 z-index: 10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박스에 margin-top: -15px 로 텍스트가 박스보다 우선해서 보이도록 함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37" name="Google Shape;1037;p80"/>
          <p:cNvSpPr/>
          <p:nvPr/>
        </p:nvSpPr>
        <p:spPr>
          <a:xfrm>
            <a:off x="219337" y="3856116"/>
            <a:ext cx="3150900" cy="109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80"/>
          <p:cNvSpPr/>
          <p:nvPr/>
        </p:nvSpPr>
        <p:spPr>
          <a:xfrm>
            <a:off x="1658962" y="3600284"/>
            <a:ext cx="271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1039" name="Google Shape;103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125" y="3313575"/>
            <a:ext cx="2738675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7650" y="1908925"/>
            <a:ext cx="2335300" cy="1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80"/>
          <p:cNvSpPr/>
          <p:nvPr/>
        </p:nvSpPr>
        <p:spPr>
          <a:xfrm>
            <a:off x="4463975" y="2221525"/>
            <a:ext cx="7386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80"/>
          <p:cNvSpPr/>
          <p:nvPr/>
        </p:nvSpPr>
        <p:spPr>
          <a:xfrm>
            <a:off x="4463975" y="3483300"/>
            <a:ext cx="11670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1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8" name="Google Shape;1048;p81"/>
          <p:cNvSpPr/>
          <p:nvPr/>
        </p:nvSpPr>
        <p:spPr>
          <a:xfrm>
            <a:off x="160950" y="144475"/>
            <a:ext cx="2888400" cy="4854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81"/>
          <p:cNvSpPr txBox="1"/>
          <p:nvPr/>
        </p:nvSpPr>
        <p:spPr>
          <a:xfrm>
            <a:off x="3303174" y="152400"/>
            <a:ext cx="56799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50" name="Google Shape;1050;p81"/>
          <p:cNvSpPr txBox="1"/>
          <p:nvPr/>
        </p:nvSpPr>
        <p:spPr>
          <a:xfrm>
            <a:off x="3303025" y="568725"/>
            <a:ext cx="5679900" cy="35709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태그로 &lt;div&gt;, &lt;h3&gt;, &lt;p&gt; 등 block 요소들을 사용, 가로 화면 100%를 차지하도록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051" name="Google Shape;10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5" y="171312"/>
            <a:ext cx="2809649" cy="480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1"/>
          <p:cNvSpPr/>
          <p:nvPr/>
        </p:nvSpPr>
        <p:spPr>
          <a:xfrm>
            <a:off x="1622362" y="36413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1053" name="Google Shape;1053;p81"/>
          <p:cNvPicPr preferRelativeResize="0"/>
          <p:nvPr/>
        </p:nvPicPr>
        <p:blipFill rotWithShape="1">
          <a:blip r:embed="rId4">
            <a:alphaModFix/>
          </a:blip>
          <a:srcRect b="0" l="0" r="36684" t="0"/>
          <a:stretch/>
        </p:blipFill>
        <p:spPr>
          <a:xfrm>
            <a:off x="3826650" y="1596575"/>
            <a:ext cx="4506799" cy="18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81"/>
          <p:cNvSpPr/>
          <p:nvPr/>
        </p:nvSpPr>
        <p:spPr>
          <a:xfrm>
            <a:off x="4061975" y="1734050"/>
            <a:ext cx="232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1"/>
          <p:cNvSpPr/>
          <p:nvPr/>
        </p:nvSpPr>
        <p:spPr>
          <a:xfrm>
            <a:off x="4472250" y="2130175"/>
            <a:ext cx="277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81"/>
          <p:cNvSpPr/>
          <p:nvPr/>
        </p:nvSpPr>
        <p:spPr>
          <a:xfrm>
            <a:off x="4486200" y="2395350"/>
            <a:ext cx="1716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82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2" name="Google Shape;1062;p82"/>
          <p:cNvSpPr txBox="1"/>
          <p:nvPr/>
        </p:nvSpPr>
        <p:spPr>
          <a:xfrm>
            <a:off x="3479670" y="152400"/>
            <a:ext cx="55035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63" name="Google Shape;1063;p82"/>
          <p:cNvSpPr txBox="1"/>
          <p:nvPr/>
        </p:nvSpPr>
        <p:spPr>
          <a:xfrm>
            <a:off x="3479525" y="568725"/>
            <a:ext cx="5503500" cy="44946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&lt;table&gt;이 아닌 &lt;ul&gt; &lt;li&gt; 로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전체를 감싸는 태그에 display: flex / flex-wrap: wrap으로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요소들이 넘치면 벗어 나가지 않도록 줄바꿈 처리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64" name="Google Shape;1064;p82"/>
          <p:cNvSpPr/>
          <p:nvPr/>
        </p:nvSpPr>
        <p:spPr>
          <a:xfrm>
            <a:off x="1622362" y="36413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1065" name="Google Shape;10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5" y="172800"/>
            <a:ext cx="3101691" cy="48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650" y="3497148"/>
            <a:ext cx="1991850" cy="12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82"/>
          <p:cNvPicPr preferRelativeResize="0"/>
          <p:nvPr/>
        </p:nvPicPr>
        <p:blipFill rotWithShape="1">
          <a:blip r:embed="rId5">
            <a:alphaModFix/>
          </a:blip>
          <a:srcRect b="55383" l="0" r="0" t="0"/>
          <a:stretch/>
        </p:blipFill>
        <p:spPr>
          <a:xfrm>
            <a:off x="4084650" y="1169300"/>
            <a:ext cx="3875275" cy="159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82"/>
          <p:cNvSpPr/>
          <p:nvPr/>
        </p:nvSpPr>
        <p:spPr>
          <a:xfrm>
            <a:off x="182950" y="361025"/>
            <a:ext cx="3156300" cy="135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82"/>
          <p:cNvSpPr/>
          <p:nvPr/>
        </p:nvSpPr>
        <p:spPr>
          <a:xfrm>
            <a:off x="1622362" y="1664800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070" name="Google Shape;1070;p82"/>
          <p:cNvSpPr/>
          <p:nvPr/>
        </p:nvSpPr>
        <p:spPr>
          <a:xfrm>
            <a:off x="4280475" y="1538800"/>
            <a:ext cx="190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82"/>
          <p:cNvSpPr/>
          <p:nvPr/>
        </p:nvSpPr>
        <p:spPr>
          <a:xfrm>
            <a:off x="4476600" y="1664800"/>
            <a:ext cx="2301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82"/>
          <p:cNvSpPr/>
          <p:nvPr/>
        </p:nvSpPr>
        <p:spPr>
          <a:xfrm>
            <a:off x="4336775" y="3642700"/>
            <a:ext cx="7479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82"/>
          <p:cNvSpPr/>
          <p:nvPr/>
        </p:nvSpPr>
        <p:spPr>
          <a:xfrm>
            <a:off x="4336775" y="3768700"/>
            <a:ext cx="857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3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9" name="Google Shape;1079;p83"/>
          <p:cNvSpPr txBox="1"/>
          <p:nvPr/>
        </p:nvSpPr>
        <p:spPr>
          <a:xfrm>
            <a:off x="3479525" y="568725"/>
            <a:ext cx="5503500" cy="4340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&lt;dl&gt; &lt;dt&gt; &lt;dd&gt; 로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전체를 감싸는 태그에 display: flex / flex-wrap: wrap으로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요소들이 넘치면 벗어 나가지 않도록 줄바꿈 처리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080" name="Google Shape;108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325" y="3683548"/>
            <a:ext cx="1734775" cy="9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325" y="1165750"/>
            <a:ext cx="4305120" cy="18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83"/>
          <p:cNvSpPr txBox="1"/>
          <p:nvPr/>
        </p:nvSpPr>
        <p:spPr>
          <a:xfrm>
            <a:off x="3479670" y="152400"/>
            <a:ext cx="55035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83" name="Google Shape;1083;p83"/>
          <p:cNvSpPr/>
          <p:nvPr/>
        </p:nvSpPr>
        <p:spPr>
          <a:xfrm>
            <a:off x="1622362" y="36413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084" name="Google Shape;1084;p83"/>
          <p:cNvSpPr/>
          <p:nvPr/>
        </p:nvSpPr>
        <p:spPr>
          <a:xfrm>
            <a:off x="1567762" y="3112600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2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085" name="Google Shape;1085;p83"/>
          <p:cNvSpPr/>
          <p:nvPr/>
        </p:nvSpPr>
        <p:spPr>
          <a:xfrm>
            <a:off x="4249526" y="1320125"/>
            <a:ext cx="20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83"/>
          <p:cNvSpPr/>
          <p:nvPr/>
        </p:nvSpPr>
        <p:spPr>
          <a:xfrm>
            <a:off x="4452845" y="1446125"/>
            <a:ext cx="20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83"/>
          <p:cNvSpPr/>
          <p:nvPr/>
        </p:nvSpPr>
        <p:spPr>
          <a:xfrm>
            <a:off x="4294750" y="3868500"/>
            <a:ext cx="857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83"/>
          <p:cNvSpPr/>
          <p:nvPr/>
        </p:nvSpPr>
        <p:spPr>
          <a:xfrm>
            <a:off x="4294750" y="4028125"/>
            <a:ext cx="98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83"/>
          <p:cNvSpPr/>
          <p:nvPr/>
        </p:nvSpPr>
        <p:spPr>
          <a:xfrm>
            <a:off x="4452845" y="1572125"/>
            <a:ext cx="20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75" y="172800"/>
            <a:ext cx="3101691" cy="48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83"/>
          <p:cNvSpPr/>
          <p:nvPr/>
        </p:nvSpPr>
        <p:spPr>
          <a:xfrm>
            <a:off x="4249526" y="2193750"/>
            <a:ext cx="20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3"/>
          <p:cNvSpPr/>
          <p:nvPr/>
        </p:nvSpPr>
        <p:spPr>
          <a:xfrm>
            <a:off x="4452845" y="2319750"/>
            <a:ext cx="20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83"/>
          <p:cNvSpPr/>
          <p:nvPr/>
        </p:nvSpPr>
        <p:spPr>
          <a:xfrm>
            <a:off x="4452845" y="2445750"/>
            <a:ext cx="20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83"/>
          <p:cNvSpPr/>
          <p:nvPr/>
        </p:nvSpPr>
        <p:spPr>
          <a:xfrm>
            <a:off x="182950" y="3369175"/>
            <a:ext cx="3101700" cy="162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83"/>
          <p:cNvSpPr/>
          <p:nvPr/>
        </p:nvSpPr>
        <p:spPr>
          <a:xfrm>
            <a:off x="1595062" y="3112600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2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4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1" name="Google Shape;110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50" y="193238"/>
            <a:ext cx="4031578" cy="47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84"/>
          <p:cNvSpPr txBox="1"/>
          <p:nvPr/>
        </p:nvSpPr>
        <p:spPr>
          <a:xfrm>
            <a:off x="4303150" y="568725"/>
            <a:ext cx="4679700" cy="4340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클릭시 하단 리스트 : 보이기 / 감추기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클릭시 버튼 텍스트 : 닫기  /  자세히보기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클릭시 화살표 방향 : 위 / 아래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03" name="Google Shape;1103;p84"/>
          <p:cNvSpPr txBox="1"/>
          <p:nvPr/>
        </p:nvSpPr>
        <p:spPr>
          <a:xfrm>
            <a:off x="4303273" y="152400"/>
            <a:ext cx="4679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04" name="Google Shape;1104;p84"/>
          <p:cNvSpPr/>
          <p:nvPr/>
        </p:nvSpPr>
        <p:spPr>
          <a:xfrm>
            <a:off x="1622362" y="36413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05" name="Google Shape;1105;p84"/>
          <p:cNvSpPr/>
          <p:nvPr/>
        </p:nvSpPr>
        <p:spPr>
          <a:xfrm>
            <a:off x="3719350" y="1882500"/>
            <a:ext cx="487800" cy="30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84"/>
          <p:cNvSpPr/>
          <p:nvPr/>
        </p:nvSpPr>
        <p:spPr>
          <a:xfrm>
            <a:off x="3824512" y="16152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1107" name="Google Shape;1107;p84"/>
          <p:cNvPicPr preferRelativeResize="0"/>
          <p:nvPr/>
        </p:nvPicPr>
        <p:blipFill rotWithShape="1">
          <a:blip r:embed="rId4">
            <a:alphaModFix/>
          </a:blip>
          <a:srcRect b="16575" l="3334" r="0" t="60864"/>
          <a:stretch/>
        </p:blipFill>
        <p:spPr>
          <a:xfrm>
            <a:off x="4790600" y="1702675"/>
            <a:ext cx="3897300" cy="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775" y="2090975"/>
            <a:ext cx="2919125" cy="22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84"/>
          <p:cNvSpPr/>
          <p:nvPr/>
        </p:nvSpPr>
        <p:spPr>
          <a:xfrm>
            <a:off x="7192692" y="1702675"/>
            <a:ext cx="892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84"/>
          <p:cNvSpPr/>
          <p:nvPr/>
        </p:nvSpPr>
        <p:spPr>
          <a:xfrm>
            <a:off x="5697817" y="2863600"/>
            <a:ext cx="892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84"/>
          <p:cNvSpPr/>
          <p:nvPr/>
        </p:nvSpPr>
        <p:spPr>
          <a:xfrm>
            <a:off x="5697817" y="3604300"/>
            <a:ext cx="892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84"/>
          <p:cNvSpPr/>
          <p:nvPr/>
        </p:nvSpPr>
        <p:spPr>
          <a:xfrm>
            <a:off x="4857770" y="1702675"/>
            <a:ext cx="364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188814" y="144455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/>
          <p:nvPr/>
        </p:nvSpPr>
        <p:spPr>
          <a:xfrm flipH="1" rot="10800000">
            <a:off x="306700" y="299675"/>
            <a:ext cx="4047000" cy="657900"/>
          </a:xfrm>
          <a:prstGeom prst="homePlate">
            <a:avLst>
              <a:gd fmla="val 44444" name="adj"/>
            </a:avLst>
          </a:prstGeom>
          <a:solidFill>
            <a:srgbClr val="E3DD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306701" y="388625"/>
            <a:ext cx="3638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rPr>
              <a:t>개발환경</a:t>
            </a:r>
            <a:r>
              <a:rPr lang="ko" sz="2500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rPr>
              <a:t> /언어 / 도구</a:t>
            </a:r>
            <a:endParaRPr i="0" sz="2500" u="none" cap="none" strike="noStrike">
              <a:solidFill>
                <a:srgbClr val="3A383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453450" y="1293445"/>
            <a:ext cx="8237100" cy="3301500"/>
          </a:xfrm>
          <a:prstGeom prst="roundRect">
            <a:avLst>
              <a:gd fmla="val 16667" name="adj"/>
            </a:avLst>
          </a:prstGeom>
          <a:solidFill>
            <a:srgbClr val="DECE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9994" y="1204495"/>
            <a:ext cx="1604012" cy="18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12659" r="12254" t="0"/>
          <a:stretch/>
        </p:blipFill>
        <p:spPr>
          <a:xfrm>
            <a:off x="3832550" y="1418928"/>
            <a:ext cx="1974907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4945225" y="3419688"/>
            <a:ext cx="3994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>
                <a:latin typeface="Malgun Gothic"/>
                <a:ea typeface="Malgun Gothic"/>
                <a:cs typeface="Malgun Gothic"/>
                <a:sym typeface="Malgun Gothic"/>
              </a:rPr>
              <a:t>👨🏻‍🏫</a:t>
            </a:r>
            <a:r>
              <a:rPr lang="ko" sz="10000">
                <a:latin typeface="Malgun Gothic"/>
                <a:ea typeface="Malgun Gothic"/>
                <a:cs typeface="Malgun Gothic"/>
                <a:sym typeface="Malgun Gothic"/>
              </a:rPr>
              <a:t>👩🏻‍🏫</a:t>
            </a:r>
            <a:endParaRPr sz="10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27" y="1529277"/>
            <a:ext cx="1775112" cy="17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2350" y="2439978"/>
            <a:ext cx="1895400" cy="18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7575" y="2105225"/>
            <a:ext cx="2809725" cy="14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5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8" name="Google Shape;1118;p85"/>
          <p:cNvSpPr txBox="1"/>
          <p:nvPr/>
        </p:nvSpPr>
        <p:spPr>
          <a:xfrm>
            <a:off x="4303150" y="568725"/>
            <a:ext cx="4679700" cy="4340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클릭시 모달창 출력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클릭시 기존 화면의 스크롤 제거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클릭시 모달창 닫기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클릭시 기존 화면의 스크롤 생성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119" name="Google Shape;1119;p85"/>
          <p:cNvPicPr preferRelativeResize="0"/>
          <p:nvPr/>
        </p:nvPicPr>
        <p:blipFill rotWithShape="1">
          <a:blip r:embed="rId3">
            <a:alphaModFix/>
          </a:blip>
          <a:srcRect b="0" l="0" r="0" t="63432"/>
          <a:stretch/>
        </p:blipFill>
        <p:spPr>
          <a:xfrm>
            <a:off x="4866250" y="3091999"/>
            <a:ext cx="3931400" cy="5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00" y="132025"/>
            <a:ext cx="3931391" cy="23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85"/>
          <p:cNvPicPr preferRelativeResize="0"/>
          <p:nvPr/>
        </p:nvPicPr>
        <p:blipFill rotWithShape="1">
          <a:blip r:embed="rId3">
            <a:alphaModFix/>
          </a:blip>
          <a:srcRect b="51153" l="0" r="0" t="8801"/>
          <a:stretch/>
        </p:blipFill>
        <p:spPr>
          <a:xfrm>
            <a:off x="4866250" y="1372600"/>
            <a:ext cx="3931400" cy="5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85"/>
          <p:cNvSpPr txBox="1"/>
          <p:nvPr/>
        </p:nvSpPr>
        <p:spPr>
          <a:xfrm>
            <a:off x="4303273" y="152400"/>
            <a:ext cx="4679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23" name="Google Shape;1123;p85"/>
          <p:cNvSpPr/>
          <p:nvPr/>
        </p:nvSpPr>
        <p:spPr>
          <a:xfrm>
            <a:off x="1622362" y="36413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24" name="Google Shape;1124;p85"/>
          <p:cNvSpPr/>
          <p:nvPr/>
        </p:nvSpPr>
        <p:spPr>
          <a:xfrm>
            <a:off x="3571725" y="132025"/>
            <a:ext cx="500700" cy="20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85"/>
          <p:cNvSpPr/>
          <p:nvPr/>
        </p:nvSpPr>
        <p:spPr>
          <a:xfrm>
            <a:off x="3338512" y="816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26" name="Google Shape;1126;p85"/>
          <p:cNvSpPr/>
          <p:nvPr/>
        </p:nvSpPr>
        <p:spPr>
          <a:xfrm>
            <a:off x="7033525" y="1526350"/>
            <a:ext cx="9261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85"/>
          <p:cNvSpPr/>
          <p:nvPr/>
        </p:nvSpPr>
        <p:spPr>
          <a:xfrm>
            <a:off x="7050317" y="3240000"/>
            <a:ext cx="892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85"/>
          <p:cNvPicPr preferRelativeResize="0"/>
          <p:nvPr/>
        </p:nvPicPr>
        <p:blipFill rotWithShape="1">
          <a:blip r:embed="rId5">
            <a:alphaModFix/>
          </a:blip>
          <a:srcRect b="2966" l="0" r="0" t="4338"/>
          <a:stretch/>
        </p:blipFill>
        <p:spPr>
          <a:xfrm>
            <a:off x="141200" y="2165375"/>
            <a:ext cx="4047575" cy="28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85"/>
          <p:cNvSpPr/>
          <p:nvPr/>
        </p:nvSpPr>
        <p:spPr>
          <a:xfrm>
            <a:off x="3518666" y="2352911"/>
            <a:ext cx="230400" cy="20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5"/>
          <p:cNvSpPr/>
          <p:nvPr/>
        </p:nvSpPr>
        <p:spPr>
          <a:xfrm>
            <a:off x="3278562" y="2302511"/>
            <a:ext cx="28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2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31" name="Google Shape;1131;p85"/>
          <p:cNvSpPr/>
          <p:nvPr/>
        </p:nvSpPr>
        <p:spPr>
          <a:xfrm>
            <a:off x="6107425" y="1652350"/>
            <a:ext cx="9768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5"/>
          <p:cNvSpPr/>
          <p:nvPr/>
        </p:nvSpPr>
        <p:spPr>
          <a:xfrm>
            <a:off x="6077875" y="3366000"/>
            <a:ext cx="10359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3" name="Google Shape;1133;p85"/>
          <p:cNvPicPr preferRelativeResize="0"/>
          <p:nvPr/>
        </p:nvPicPr>
        <p:blipFill rotWithShape="1">
          <a:blip r:embed="rId6">
            <a:alphaModFix/>
          </a:blip>
          <a:srcRect b="0" l="84183" r="0" t="0"/>
          <a:stretch/>
        </p:blipFill>
        <p:spPr>
          <a:xfrm>
            <a:off x="4072425" y="152400"/>
            <a:ext cx="116350" cy="20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6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39" name="Google Shape;1139;p86"/>
          <p:cNvSpPr/>
          <p:nvPr/>
        </p:nvSpPr>
        <p:spPr>
          <a:xfrm>
            <a:off x="6210359" y="1567700"/>
            <a:ext cx="2715300" cy="11667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STEP 4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초기화 버튼</a:t>
            </a:r>
            <a:endParaRPr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40" name="Google Shape;1140;p86"/>
          <p:cNvSpPr txBox="1"/>
          <p:nvPr/>
        </p:nvSpPr>
        <p:spPr>
          <a:xfrm>
            <a:off x="108050" y="2734400"/>
            <a:ext cx="229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하단 목록 보이기 / 감추기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41" name="Google Shape;1141;p86"/>
          <p:cNvSpPr txBox="1"/>
          <p:nvPr/>
        </p:nvSpPr>
        <p:spPr>
          <a:xfrm>
            <a:off x="2131967" y="2893907"/>
            <a:ext cx="50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42" name="Google Shape;1142;p86"/>
          <p:cNvSpPr/>
          <p:nvPr/>
        </p:nvSpPr>
        <p:spPr>
          <a:xfrm>
            <a:off x="4299586" y="1567700"/>
            <a:ext cx="2715300" cy="11667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  STEP 3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체크 버튼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43" name="Google Shape;1143;p86"/>
          <p:cNvSpPr txBox="1"/>
          <p:nvPr/>
        </p:nvSpPr>
        <p:spPr>
          <a:xfrm>
            <a:off x="2326425" y="2743150"/>
            <a:ext cx="20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가나다순 / 상품많은순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44" name="Google Shape;1144;p86"/>
          <p:cNvSpPr txBox="1"/>
          <p:nvPr/>
        </p:nvSpPr>
        <p:spPr>
          <a:xfrm>
            <a:off x="4228825" y="2734400"/>
            <a:ext cx="250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상품목록에 해당 상품만 출력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체크시 옵션 박스 생성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45" name="Google Shape;1145;p86"/>
          <p:cNvSpPr txBox="1"/>
          <p:nvPr/>
        </p:nvSpPr>
        <p:spPr>
          <a:xfrm>
            <a:off x="6559474" y="2734400"/>
            <a:ext cx="229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체크 버튼 일괄 해제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상품목록 원상태로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46" name="Google Shape;1146;p86"/>
          <p:cNvSpPr/>
          <p:nvPr/>
        </p:nvSpPr>
        <p:spPr>
          <a:xfrm>
            <a:off x="2270952" y="1567712"/>
            <a:ext cx="2715300" cy="11667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  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2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  목록 정렬 버튼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47" name="Google Shape;1147;p86"/>
          <p:cNvSpPr/>
          <p:nvPr/>
        </p:nvSpPr>
        <p:spPr>
          <a:xfrm>
            <a:off x="231082" y="1567712"/>
            <a:ext cx="2715300" cy="11667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목록 접기 버튼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7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3" name="Google Shape;115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400" y="1217496"/>
            <a:ext cx="3964094" cy="18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87"/>
          <p:cNvSpPr txBox="1"/>
          <p:nvPr/>
        </p:nvSpPr>
        <p:spPr>
          <a:xfrm>
            <a:off x="4303150" y="568725"/>
            <a:ext cx="4679700" cy="4340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클릭시 하단 목록 : 보이기 / 감추기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클릭시 화살표 방향 : 위 / 아래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클릭시 하단 목록 : 가나다순 / 상품많은순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클릭시 텍스트 색 : 보라색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155" name="Google Shape;115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50" y="469400"/>
            <a:ext cx="4100301" cy="395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7"/>
          <p:cNvSpPr txBox="1"/>
          <p:nvPr/>
        </p:nvSpPr>
        <p:spPr>
          <a:xfrm>
            <a:off x="4303273" y="152400"/>
            <a:ext cx="4679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57" name="Google Shape;1157;p87"/>
          <p:cNvSpPr/>
          <p:nvPr/>
        </p:nvSpPr>
        <p:spPr>
          <a:xfrm>
            <a:off x="1022537" y="6420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58" name="Google Shape;1158;p87"/>
          <p:cNvSpPr/>
          <p:nvPr/>
        </p:nvSpPr>
        <p:spPr>
          <a:xfrm>
            <a:off x="160950" y="712525"/>
            <a:ext cx="926100" cy="15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87"/>
          <p:cNvSpPr/>
          <p:nvPr/>
        </p:nvSpPr>
        <p:spPr>
          <a:xfrm>
            <a:off x="160950" y="872425"/>
            <a:ext cx="688800" cy="15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87"/>
          <p:cNvSpPr/>
          <p:nvPr/>
        </p:nvSpPr>
        <p:spPr>
          <a:xfrm>
            <a:off x="809562" y="8019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2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61" name="Google Shape;1161;p87"/>
          <p:cNvSpPr/>
          <p:nvPr/>
        </p:nvSpPr>
        <p:spPr>
          <a:xfrm>
            <a:off x="1022537" y="2608350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62" name="Google Shape;1162;p87"/>
          <p:cNvSpPr/>
          <p:nvPr/>
        </p:nvSpPr>
        <p:spPr>
          <a:xfrm>
            <a:off x="160950" y="2678850"/>
            <a:ext cx="926100" cy="15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87"/>
          <p:cNvSpPr/>
          <p:nvPr/>
        </p:nvSpPr>
        <p:spPr>
          <a:xfrm>
            <a:off x="1022537" y="3396800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64" name="Google Shape;1164;p87"/>
          <p:cNvSpPr/>
          <p:nvPr/>
        </p:nvSpPr>
        <p:spPr>
          <a:xfrm>
            <a:off x="160950" y="3467300"/>
            <a:ext cx="926100" cy="15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87"/>
          <p:cNvSpPr/>
          <p:nvPr/>
        </p:nvSpPr>
        <p:spPr>
          <a:xfrm>
            <a:off x="1022537" y="391817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66" name="Google Shape;1166;p87"/>
          <p:cNvSpPr/>
          <p:nvPr/>
        </p:nvSpPr>
        <p:spPr>
          <a:xfrm>
            <a:off x="160950" y="3988675"/>
            <a:ext cx="926100" cy="15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7"/>
          <p:cNvSpPr/>
          <p:nvPr/>
        </p:nvSpPr>
        <p:spPr>
          <a:xfrm>
            <a:off x="7171175" y="1829450"/>
            <a:ext cx="9261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87"/>
          <p:cNvSpPr/>
          <p:nvPr/>
        </p:nvSpPr>
        <p:spPr>
          <a:xfrm>
            <a:off x="7176175" y="2573550"/>
            <a:ext cx="835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9" name="Google Shape;116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800" y="3783775"/>
            <a:ext cx="2312375" cy="10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7"/>
          <p:cNvSpPr/>
          <p:nvPr/>
        </p:nvSpPr>
        <p:spPr>
          <a:xfrm>
            <a:off x="6037025" y="4343325"/>
            <a:ext cx="412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7"/>
          <p:cNvSpPr/>
          <p:nvPr/>
        </p:nvSpPr>
        <p:spPr>
          <a:xfrm>
            <a:off x="6037025" y="4469325"/>
            <a:ext cx="4125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8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7" name="Google Shape;11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50" y="471613"/>
            <a:ext cx="4120349" cy="39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88"/>
          <p:cNvSpPr txBox="1"/>
          <p:nvPr/>
        </p:nvSpPr>
        <p:spPr>
          <a:xfrm>
            <a:off x="4303150" y="568725"/>
            <a:ext cx="4679700" cy="4340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체크시 해당되는 상품만 상품목록에 출력 / 체크 해제시 원상태로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체크시 옵션박스 생성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체크박스 체크사항 일괄 해제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상품목록 원상태로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3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옵션박스 제거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체크박스 체크사항 해제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상품목록 원상태로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79" name="Google Shape;1179;p88"/>
          <p:cNvSpPr txBox="1"/>
          <p:nvPr/>
        </p:nvSpPr>
        <p:spPr>
          <a:xfrm>
            <a:off x="4303273" y="152400"/>
            <a:ext cx="4679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80" name="Google Shape;1180;p88"/>
          <p:cNvSpPr/>
          <p:nvPr/>
        </p:nvSpPr>
        <p:spPr>
          <a:xfrm>
            <a:off x="1622362" y="3641325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81" name="Google Shape;1181;p88"/>
          <p:cNvSpPr/>
          <p:nvPr/>
        </p:nvSpPr>
        <p:spPr>
          <a:xfrm>
            <a:off x="1440250" y="783288"/>
            <a:ext cx="125400" cy="12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88"/>
          <p:cNvSpPr/>
          <p:nvPr/>
        </p:nvSpPr>
        <p:spPr>
          <a:xfrm>
            <a:off x="1017200" y="970763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83" name="Google Shape;1183;p88"/>
          <p:cNvSpPr/>
          <p:nvPr/>
        </p:nvSpPr>
        <p:spPr>
          <a:xfrm>
            <a:off x="1056462" y="425463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2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84" name="Google Shape;1184;p88"/>
          <p:cNvSpPr/>
          <p:nvPr/>
        </p:nvSpPr>
        <p:spPr>
          <a:xfrm>
            <a:off x="160950" y="1038713"/>
            <a:ext cx="895500" cy="16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88"/>
          <p:cNvSpPr/>
          <p:nvPr/>
        </p:nvSpPr>
        <p:spPr>
          <a:xfrm>
            <a:off x="783425" y="493413"/>
            <a:ext cx="314400" cy="16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88"/>
          <p:cNvSpPr/>
          <p:nvPr/>
        </p:nvSpPr>
        <p:spPr>
          <a:xfrm>
            <a:off x="1514062" y="695838"/>
            <a:ext cx="277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3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1187" name="Google Shape;1187;p88"/>
          <p:cNvPicPr preferRelativeResize="0"/>
          <p:nvPr/>
        </p:nvPicPr>
        <p:blipFill rotWithShape="1">
          <a:blip r:embed="rId4">
            <a:alphaModFix/>
          </a:blip>
          <a:srcRect b="8867" l="0" r="0" t="0"/>
          <a:stretch/>
        </p:blipFill>
        <p:spPr>
          <a:xfrm>
            <a:off x="4848150" y="1202150"/>
            <a:ext cx="2691350" cy="23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8"/>
          <p:cNvSpPr/>
          <p:nvPr/>
        </p:nvSpPr>
        <p:spPr>
          <a:xfrm>
            <a:off x="7127150" y="1674825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88"/>
          <p:cNvSpPr/>
          <p:nvPr/>
        </p:nvSpPr>
        <p:spPr>
          <a:xfrm>
            <a:off x="7043400" y="1800825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88"/>
          <p:cNvSpPr/>
          <p:nvPr/>
        </p:nvSpPr>
        <p:spPr>
          <a:xfrm>
            <a:off x="7043400" y="2850400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88"/>
          <p:cNvSpPr/>
          <p:nvPr/>
        </p:nvSpPr>
        <p:spPr>
          <a:xfrm>
            <a:off x="7127150" y="2976400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8"/>
          <p:cNvSpPr/>
          <p:nvPr/>
        </p:nvSpPr>
        <p:spPr>
          <a:xfrm>
            <a:off x="6371550" y="2373000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8"/>
          <p:cNvSpPr/>
          <p:nvPr/>
        </p:nvSpPr>
        <p:spPr>
          <a:xfrm>
            <a:off x="6371550" y="3438700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8"/>
          <p:cNvSpPr/>
          <p:nvPr/>
        </p:nvSpPr>
        <p:spPr>
          <a:xfrm>
            <a:off x="6919875" y="1926825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8"/>
          <p:cNvSpPr/>
          <p:nvPr/>
        </p:nvSpPr>
        <p:spPr>
          <a:xfrm>
            <a:off x="6919875" y="2052825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8"/>
          <p:cNvSpPr/>
          <p:nvPr/>
        </p:nvSpPr>
        <p:spPr>
          <a:xfrm>
            <a:off x="6919875" y="2144825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8"/>
          <p:cNvSpPr/>
          <p:nvPr/>
        </p:nvSpPr>
        <p:spPr>
          <a:xfrm>
            <a:off x="6919875" y="3102400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88"/>
          <p:cNvSpPr/>
          <p:nvPr/>
        </p:nvSpPr>
        <p:spPr>
          <a:xfrm>
            <a:off x="6919875" y="3205950"/>
            <a:ext cx="353400" cy="126000"/>
          </a:xfrm>
          <a:prstGeom prst="rect">
            <a:avLst/>
          </a:prstGeom>
          <a:solidFill>
            <a:srgbClr val="D9D2E9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89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89"/>
          <p:cNvSpPr/>
          <p:nvPr/>
        </p:nvSpPr>
        <p:spPr>
          <a:xfrm>
            <a:off x="6077150" y="2643675"/>
            <a:ext cx="2770200" cy="11910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</a:t>
            </a: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STEP5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추천순, 최근 등록순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05" name="Google Shape;1205;p89"/>
          <p:cNvSpPr txBox="1"/>
          <p:nvPr/>
        </p:nvSpPr>
        <p:spPr>
          <a:xfrm>
            <a:off x="213575" y="12613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06" name="Google Shape;1206;p89"/>
          <p:cNvSpPr txBox="1"/>
          <p:nvPr/>
        </p:nvSpPr>
        <p:spPr>
          <a:xfrm>
            <a:off x="213575" y="1955950"/>
            <a:ext cx="28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사용자의 등급에 따른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 혜택안내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07" name="Google Shape;1207;p89"/>
          <p:cNvSpPr/>
          <p:nvPr/>
        </p:nvSpPr>
        <p:spPr>
          <a:xfrm>
            <a:off x="2432400" y="756000"/>
            <a:ext cx="2770200" cy="11910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STEP2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사용자의 사진 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및 더보기창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08" name="Google Shape;1208;p89"/>
          <p:cNvSpPr/>
          <p:nvPr/>
        </p:nvSpPr>
        <p:spPr>
          <a:xfrm>
            <a:off x="294800" y="756000"/>
            <a:ext cx="27702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후기와 관련된 안내 글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09" name="Google Shape;1209;p89"/>
          <p:cNvSpPr txBox="1"/>
          <p:nvPr/>
        </p:nvSpPr>
        <p:spPr>
          <a:xfrm>
            <a:off x="2107550" y="3149000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10" name="Google Shape;1210;p89"/>
          <p:cNvSpPr/>
          <p:nvPr/>
        </p:nvSpPr>
        <p:spPr>
          <a:xfrm>
            <a:off x="4127850" y="2643675"/>
            <a:ext cx="2770200" cy="11910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STEP4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 사용자 후기글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11" name="Google Shape;1211;p89"/>
          <p:cNvSpPr/>
          <p:nvPr/>
        </p:nvSpPr>
        <p:spPr>
          <a:xfrm>
            <a:off x="2188775" y="2643675"/>
            <a:ext cx="2770200" cy="11910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STEP3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공지버튼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12" name="Google Shape;1212;p89"/>
          <p:cNvSpPr txBox="1"/>
          <p:nvPr/>
        </p:nvSpPr>
        <p:spPr>
          <a:xfrm>
            <a:off x="2432400" y="1955950"/>
            <a:ext cx="323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사용자가 올린 사진 정렬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더보기 창을 누를시 모달창 팝업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13" name="Google Shape;1213;p89"/>
          <p:cNvSpPr txBox="1"/>
          <p:nvPr/>
        </p:nvSpPr>
        <p:spPr>
          <a:xfrm>
            <a:off x="2241875" y="3904300"/>
            <a:ext cx="283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공지 버튼 클릭시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 베스트 후기 및 후기 정책금 안내 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14" name="Google Shape;1214;p89"/>
          <p:cNvSpPr txBox="1"/>
          <p:nvPr/>
        </p:nvSpPr>
        <p:spPr>
          <a:xfrm>
            <a:off x="4280225" y="3889600"/>
            <a:ext cx="283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사용자의 등급, 이름, 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게시글 내용, 날짜 제시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15" name="Google Shape;1215;p89"/>
          <p:cNvSpPr txBox="1"/>
          <p:nvPr/>
        </p:nvSpPr>
        <p:spPr>
          <a:xfrm>
            <a:off x="6424800" y="3889600"/>
            <a:ext cx="249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추천순,최근등록순 버튼에 따른 해당 게시글 제시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공감버튼 구현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0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p90"/>
          <p:cNvSpPr txBox="1"/>
          <p:nvPr>
            <p:ph idx="1" type="subTitle"/>
          </p:nvPr>
        </p:nvSpPr>
        <p:spPr>
          <a:xfrm>
            <a:off x="4199800" y="1247275"/>
            <a:ext cx="4675500" cy="1323900"/>
          </a:xfrm>
          <a:prstGeom prst="rect">
            <a:avLst/>
          </a:prstGeom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55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6055">
                <a:latin typeface="Gowun Dodum"/>
                <a:ea typeface="Gowun Dodum"/>
                <a:cs typeface="Gowun Dodum"/>
                <a:sym typeface="Gowun Dodum"/>
              </a:rPr>
              <a:t>✔ 상품 후기와 관련된 혜택글을 안내</a:t>
            </a:r>
            <a:endParaRPr sz="6055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6055">
                <a:latin typeface="Gowun Dodum"/>
                <a:ea typeface="Gowun Dodum"/>
                <a:cs typeface="Gowun Dodum"/>
                <a:sym typeface="Gowun Dodum"/>
              </a:rPr>
              <a:t>✔ 안내글을 div영역을 나누고 &lt;ul&gt;, &lt;li&gt;태그를 활용</a:t>
            </a:r>
            <a:br>
              <a:rPr lang="ko" sz="6055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ko" sz="6055">
                <a:latin typeface="Gowun Dodum"/>
                <a:ea typeface="Gowun Dodum"/>
                <a:cs typeface="Gowun Dodum"/>
                <a:sym typeface="Gowun Dodum"/>
              </a:rPr>
              <a:t>✔ &lt;li&gt;의 position은 relative로 설정</a:t>
            </a:r>
            <a:endParaRPr sz="6055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222" name="Google Shape;122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0" y="1220975"/>
            <a:ext cx="3901250" cy="1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90"/>
          <p:cNvSpPr txBox="1"/>
          <p:nvPr/>
        </p:nvSpPr>
        <p:spPr>
          <a:xfrm>
            <a:off x="4199800" y="740775"/>
            <a:ext cx="46755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기능 및 구현</a:t>
            </a:r>
            <a:endParaRPr b="1" sz="12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224" name="Google Shape;122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3079339"/>
            <a:ext cx="5747901" cy="156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91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0" name="Google Shape;1230;p91"/>
          <p:cNvPicPr preferRelativeResize="0"/>
          <p:nvPr/>
        </p:nvPicPr>
        <p:blipFill rotWithShape="1">
          <a:blip r:embed="rId3">
            <a:alphaModFix/>
          </a:blip>
          <a:srcRect b="-7249" l="0" r="0" t="7250"/>
          <a:stretch/>
        </p:blipFill>
        <p:spPr>
          <a:xfrm>
            <a:off x="207425" y="842086"/>
            <a:ext cx="4390595" cy="852553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91"/>
          <p:cNvSpPr/>
          <p:nvPr/>
        </p:nvSpPr>
        <p:spPr>
          <a:xfrm>
            <a:off x="3957150" y="792075"/>
            <a:ext cx="640800" cy="85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232" name="Google Shape;1232;p91"/>
          <p:cNvSpPr/>
          <p:nvPr/>
        </p:nvSpPr>
        <p:spPr>
          <a:xfrm>
            <a:off x="2097125" y="1685213"/>
            <a:ext cx="7296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0" y="2388275"/>
            <a:ext cx="3682651" cy="2156307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91"/>
          <p:cNvSpPr/>
          <p:nvPr/>
        </p:nvSpPr>
        <p:spPr>
          <a:xfrm>
            <a:off x="848350" y="2511225"/>
            <a:ext cx="3252300" cy="198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235" name="Google Shape;1235;p91"/>
          <p:cNvSpPr txBox="1"/>
          <p:nvPr>
            <p:ph idx="1" type="subTitle"/>
          </p:nvPr>
        </p:nvSpPr>
        <p:spPr>
          <a:xfrm>
            <a:off x="4794575" y="1225225"/>
            <a:ext cx="4086000" cy="3275700"/>
          </a:xfrm>
          <a:prstGeom prst="rect">
            <a:avLst/>
          </a:prstGeom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5400">
                <a:latin typeface="Gowun Dodum"/>
                <a:ea typeface="Gowun Dodum"/>
                <a:cs typeface="Gowun Dodum"/>
                <a:sym typeface="Gowun Dodum"/>
              </a:rPr>
              <a:t>✔ 사용자의 사진을 일렬로 정렬시킴</a:t>
            </a:r>
            <a:br>
              <a:rPr lang="ko" sz="54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ko" sz="5400">
                <a:latin typeface="Gowun Dodum"/>
                <a:ea typeface="Gowun Dodum"/>
                <a:cs typeface="Gowun Dodum"/>
                <a:sym typeface="Gowun Dodum"/>
              </a:rPr>
              <a:t>너비와 높이는 동일하게 적용하고 background는 url을 통해 가져옴</a:t>
            </a:r>
            <a:endParaRPr sz="54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5400">
                <a:latin typeface="Gowun Dodum"/>
                <a:ea typeface="Gowun Dodum"/>
                <a:cs typeface="Gowun Dodum"/>
                <a:sym typeface="Gowun Dodum"/>
              </a:rPr>
              <a:t>✔사진을 감싸는 div는 position을 relative로 설정, display는 flex로 설정, overflow는 hidden으로 설정</a:t>
            </a:r>
            <a:endParaRPr sz="54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5400">
                <a:latin typeface="Gowun Dodum"/>
                <a:ea typeface="Gowun Dodum"/>
                <a:cs typeface="Gowun Dodum"/>
                <a:sym typeface="Gowun Dodum"/>
              </a:rPr>
              <a:t>✔ 더보기창을 클릭시 모달창이 팝업</a:t>
            </a:r>
            <a:br>
              <a:rPr lang="ko" sz="5400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ko" sz="5400">
                <a:latin typeface="Gowun Dodum"/>
                <a:ea typeface="Gowun Dodum"/>
                <a:cs typeface="Gowun Dodum"/>
                <a:sym typeface="Gowun Dodum"/>
              </a:rPr>
              <a:t>모달창 사진은 fixed로 하여 고정 시킴</a:t>
            </a:r>
            <a:endParaRPr sz="54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5400">
                <a:latin typeface="Gowun Dodum"/>
                <a:ea typeface="Gowun Dodum"/>
                <a:cs typeface="Gowun Dodum"/>
                <a:sym typeface="Gowun Dodum"/>
              </a:rPr>
              <a:t>✔  사진 후기 전체보기 사진을 일렬로 정렬시킴</a:t>
            </a:r>
            <a:endParaRPr sz="54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5400">
                <a:latin typeface="Gowun Dodum"/>
                <a:ea typeface="Gowun Dodum"/>
                <a:cs typeface="Gowun Dodum"/>
                <a:sym typeface="Gowun Dodum"/>
              </a:rPr>
              <a:t>너비와 높이는 동일하게 적용하고 background는 url을 통해 가져옴 </a:t>
            </a:r>
            <a:endParaRPr sz="54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5400">
                <a:latin typeface="Gowun Dodum"/>
                <a:ea typeface="Gowun Dodum"/>
                <a:cs typeface="Gowun Dodum"/>
                <a:sym typeface="Gowun Dodum"/>
              </a:rPr>
              <a:t>✔  모달창 사진마다 하나하나 감싸는 div를 생성해 position은 relative로 생성하고 cursor은 pointer처리</a:t>
            </a:r>
            <a:endParaRPr sz="54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36" name="Google Shape;1236;p91"/>
          <p:cNvSpPr txBox="1"/>
          <p:nvPr/>
        </p:nvSpPr>
        <p:spPr>
          <a:xfrm>
            <a:off x="4794575" y="746925"/>
            <a:ext cx="40860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2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2" name="Google Shape;1242;p92"/>
          <p:cNvSpPr txBox="1"/>
          <p:nvPr/>
        </p:nvSpPr>
        <p:spPr>
          <a:xfrm>
            <a:off x="4565975" y="746925"/>
            <a:ext cx="40860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43" name="Google Shape;1243;p92"/>
          <p:cNvSpPr txBox="1"/>
          <p:nvPr>
            <p:ph idx="1" type="subTitle"/>
          </p:nvPr>
        </p:nvSpPr>
        <p:spPr>
          <a:xfrm>
            <a:off x="4565975" y="1225225"/>
            <a:ext cx="4086000" cy="3275700"/>
          </a:xfrm>
          <a:prstGeom prst="rect">
            <a:avLst/>
          </a:prstGeom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1. 사용자의 사진과 더보기는 button을 통해 생성함.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2. 더보기 창에 모달창을 띄우기 위해 Jquery를 이용함. 더보기창을 클릭을 할시 모달창이 보일도록 show()를 구현하였고 클릭을 해제할시 hide()하게 구현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3. 사진이 늘어날 경우 scroll바가 생기게 구현하였고 게시글 내용, 사진, 제목 등등은 overflow hidden을 이용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244" name="Google Shape;124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75" y="1866425"/>
            <a:ext cx="3333599" cy="15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00" y="3319175"/>
            <a:ext cx="1998725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92"/>
          <p:cNvSpPr/>
          <p:nvPr/>
        </p:nvSpPr>
        <p:spPr>
          <a:xfrm>
            <a:off x="1269325" y="2307050"/>
            <a:ext cx="2171700" cy="1623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92"/>
          <p:cNvSpPr/>
          <p:nvPr/>
        </p:nvSpPr>
        <p:spPr>
          <a:xfrm>
            <a:off x="1269325" y="2781925"/>
            <a:ext cx="2171700" cy="1623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92"/>
          <p:cNvSpPr/>
          <p:nvPr/>
        </p:nvSpPr>
        <p:spPr>
          <a:xfrm>
            <a:off x="945475" y="3812000"/>
            <a:ext cx="1268400" cy="1623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9" name="Google Shape;124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500" y="1181213"/>
            <a:ext cx="3275075" cy="5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92"/>
          <p:cNvSpPr/>
          <p:nvPr/>
        </p:nvSpPr>
        <p:spPr>
          <a:xfrm>
            <a:off x="765400" y="1307625"/>
            <a:ext cx="467700" cy="1623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92"/>
          <p:cNvSpPr/>
          <p:nvPr/>
        </p:nvSpPr>
        <p:spPr>
          <a:xfrm>
            <a:off x="765400" y="1553788"/>
            <a:ext cx="467700" cy="1623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92"/>
          <p:cNvSpPr txBox="1"/>
          <p:nvPr/>
        </p:nvSpPr>
        <p:spPr>
          <a:xfrm>
            <a:off x="535300" y="1323625"/>
            <a:ext cx="2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50000"/>
                </a:solidFill>
              </a:rPr>
              <a:t>1</a:t>
            </a:r>
            <a:endParaRPr>
              <a:solidFill>
                <a:srgbClr val="E50000"/>
              </a:solidFill>
            </a:endParaRPr>
          </a:p>
        </p:txBody>
      </p:sp>
      <p:sp>
        <p:nvSpPr>
          <p:cNvPr id="1253" name="Google Shape;1253;p92"/>
          <p:cNvSpPr txBox="1"/>
          <p:nvPr/>
        </p:nvSpPr>
        <p:spPr>
          <a:xfrm>
            <a:off x="1033800" y="2199525"/>
            <a:ext cx="2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50000"/>
                </a:solidFill>
              </a:rPr>
              <a:t>2</a:t>
            </a:r>
            <a:endParaRPr>
              <a:solidFill>
                <a:srgbClr val="E50000"/>
              </a:solidFill>
            </a:endParaRPr>
          </a:p>
        </p:txBody>
      </p:sp>
      <p:sp>
        <p:nvSpPr>
          <p:cNvPr id="1254" name="Google Shape;1254;p92"/>
          <p:cNvSpPr txBox="1"/>
          <p:nvPr/>
        </p:nvSpPr>
        <p:spPr>
          <a:xfrm>
            <a:off x="1017625" y="2644663"/>
            <a:ext cx="2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50000"/>
                </a:solidFill>
              </a:rPr>
              <a:t>2</a:t>
            </a:r>
            <a:endParaRPr>
              <a:solidFill>
                <a:srgbClr val="E50000"/>
              </a:solidFill>
            </a:endParaRPr>
          </a:p>
        </p:txBody>
      </p:sp>
      <p:sp>
        <p:nvSpPr>
          <p:cNvPr id="1255" name="Google Shape;1255;p92"/>
          <p:cNvSpPr txBox="1"/>
          <p:nvPr/>
        </p:nvSpPr>
        <p:spPr>
          <a:xfrm>
            <a:off x="703625" y="3693050"/>
            <a:ext cx="2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50000"/>
                </a:solidFill>
              </a:rPr>
              <a:t>3</a:t>
            </a:r>
            <a:endParaRPr>
              <a:solidFill>
                <a:srgbClr val="E5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93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p93"/>
          <p:cNvSpPr txBox="1"/>
          <p:nvPr/>
        </p:nvSpPr>
        <p:spPr>
          <a:xfrm>
            <a:off x="4849132" y="594525"/>
            <a:ext cx="4064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62" name="Google Shape;1262;p93"/>
          <p:cNvSpPr txBox="1"/>
          <p:nvPr>
            <p:ph idx="4294967295" type="body"/>
          </p:nvPr>
        </p:nvSpPr>
        <p:spPr>
          <a:xfrm>
            <a:off x="4849132" y="1072850"/>
            <a:ext cx="4064700" cy="3411000"/>
          </a:xfrm>
          <a:prstGeom prst="rect">
            <a:avLst/>
          </a:prstGeom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/>
              <a:t>✔</a:t>
            </a: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 공지버튼의 div와 공지글의 div를 각각 나눔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✔ 상품후기 적립금 정책 안내 버튼 클릭시 해당되는 공지글 출력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✔ 금주의  베스트 후기 안내 클릭시 해당되는 공지글 출력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✔ 공지글은 white-space를 pre-line으로 설정하였음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263" name="Google Shape;12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27" y="485500"/>
            <a:ext cx="3135244" cy="11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00" y="1776675"/>
            <a:ext cx="4452856" cy="27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93"/>
          <p:cNvSpPr/>
          <p:nvPr/>
        </p:nvSpPr>
        <p:spPr>
          <a:xfrm>
            <a:off x="933073" y="634625"/>
            <a:ext cx="2996100" cy="3693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93"/>
          <p:cNvSpPr/>
          <p:nvPr/>
        </p:nvSpPr>
        <p:spPr>
          <a:xfrm>
            <a:off x="2053629" y="1153050"/>
            <a:ext cx="660600" cy="79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5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4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2" name="Google Shape;1272;p94"/>
          <p:cNvSpPr txBox="1"/>
          <p:nvPr/>
        </p:nvSpPr>
        <p:spPr>
          <a:xfrm>
            <a:off x="4642175" y="670725"/>
            <a:ext cx="41193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73" name="Google Shape;1273;p94"/>
          <p:cNvSpPr txBox="1"/>
          <p:nvPr>
            <p:ph idx="4294967295" type="body"/>
          </p:nvPr>
        </p:nvSpPr>
        <p:spPr>
          <a:xfrm>
            <a:off x="4642175" y="1149050"/>
            <a:ext cx="4119300" cy="3411000"/>
          </a:xfrm>
          <a:prstGeom prst="rect">
            <a:avLst/>
          </a:prstGeom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 fontScale="40000"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25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3250">
                <a:latin typeface="Gowun Dodum"/>
                <a:ea typeface="Gowun Dodum"/>
                <a:cs typeface="Gowun Dodum"/>
                <a:sym typeface="Gowun Dodum"/>
              </a:rPr>
              <a:t>✔ 사용자마다 영역을 나눔</a:t>
            </a:r>
            <a:endParaRPr sz="325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3250">
                <a:latin typeface="Gowun Dodum"/>
                <a:ea typeface="Gowun Dodum"/>
                <a:cs typeface="Gowun Dodum"/>
                <a:sym typeface="Gowun Dodum"/>
              </a:rPr>
              <a:t>✔ 사용자의 해당 등급을 출력함</a:t>
            </a:r>
            <a:endParaRPr sz="325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3250">
                <a:latin typeface="Gowun Dodum"/>
                <a:ea typeface="Gowun Dodum"/>
                <a:cs typeface="Gowun Dodum"/>
                <a:sym typeface="Gowun Dodum"/>
              </a:rPr>
              <a:t>✔ 사용자의 이름을 출력함</a:t>
            </a:r>
            <a:endParaRPr sz="325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3250">
                <a:latin typeface="Gowun Dodum"/>
                <a:ea typeface="Gowun Dodum"/>
                <a:cs typeface="Gowun Dodum"/>
                <a:sym typeface="Gowun Dodum"/>
              </a:rPr>
              <a:t>✔ 상품명을 출력</a:t>
            </a:r>
            <a:endParaRPr sz="325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3250">
                <a:latin typeface="Gowun Dodum"/>
                <a:ea typeface="Gowun Dodum"/>
                <a:cs typeface="Gowun Dodum"/>
                <a:sym typeface="Gowun Dodum"/>
              </a:rPr>
              <a:t>✔  사용자가 작성한 게시글을 출력함</a:t>
            </a:r>
            <a:endParaRPr sz="325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3250">
                <a:latin typeface="Gowun Dodum"/>
                <a:ea typeface="Gowun Dodum"/>
                <a:cs typeface="Gowun Dodum"/>
                <a:sym typeface="Gowun Dodum"/>
              </a:rPr>
              <a:t>✔ 사용자가 올린 사진을 출력함</a:t>
            </a:r>
            <a:endParaRPr sz="325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ko" sz="3250">
                <a:latin typeface="Gowun Dodum"/>
                <a:ea typeface="Gowun Dodum"/>
                <a:cs typeface="Gowun Dodum"/>
                <a:sym typeface="Gowun Dodum"/>
              </a:rPr>
              <a:t>✔ 사용자가 올린 날짜를 출력함</a:t>
            </a:r>
            <a:endParaRPr sz="325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ko" sz="3250">
                <a:latin typeface="Gowun Dodum"/>
                <a:ea typeface="Gowun Dodum"/>
                <a:cs typeface="Gowun Dodum"/>
                <a:sym typeface="Gowun Dodum"/>
              </a:rPr>
              <a:t>✔  사용자 게시글은 flex정렬을 하였고 line- height는 19px로 설정함</a:t>
            </a:r>
            <a:endParaRPr sz="325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ko" sz="3250">
                <a:latin typeface="Gowun Dodum"/>
                <a:ea typeface="Gowun Dodum"/>
                <a:cs typeface="Gowun Dodum"/>
                <a:sym typeface="Gowun Dodum"/>
              </a:rPr>
              <a:t>✔ 사용자가 게시한 사진은 url을 통해 가져옴</a:t>
            </a:r>
            <a:endParaRPr sz="325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274" name="Google Shape;127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0" y="735750"/>
            <a:ext cx="4028201" cy="404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32"/>
          <p:cNvSpPr/>
          <p:nvPr/>
        </p:nvSpPr>
        <p:spPr>
          <a:xfrm flipH="1" rot="10800000">
            <a:off x="306705" y="299639"/>
            <a:ext cx="2047800" cy="668100"/>
          </a:xfrm>
          <a:prstGeom prst="homePlate">
            <a:avLst>
              <a:gd fmla="val 44444" name="adj"/>
            </a:avLst>
          </a:prstGeom>
          <a:solidFill>
            <a:srgbClr val="E3DD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453400" y="1151675"/>
            <a:ext cx="8237100" cy="3485100"/>
          </a:xfrm>
          <a:prstGeom prst="roundRect">
            <a:avLst>
              <a:gd fmla="val 16667" name="adj"/>
            </a:avLst>
          </a:prstGeom>
          <a:solidFill>
            <a:srgbClr val="DECE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9944" y="967740"/>
            <a:ext cx="1604012" cy="38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929200" y="1914175"/>
            <a:ext cx="2121300" cy="2426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7B43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강롱기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마이페이지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레시피 상세페이지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메인 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1570300" y="1455350"/>
            <a:ext cx="849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👦🏻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3542438" y="1914175"/>
            <a:ext cx="2121300" cy="2426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7B43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권호민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Header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Aside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Footer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메인 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5" name="Google Shape;215;p32"/>
          <p:cNvSpPr/>
          <p:nvPr/>
        </p:nvSpPr>
        <p:spPr>
          <a:xfrm>
            <a:off x="6155675" y="1914175"/>
            <a:ext cx="2121300" cy="2426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7B43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박민지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상품 페이지 상단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카테고리 페이지 상단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고객센터 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4138650" y="1373475"/>
            <a:ext cx="112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latin typeface="Malgun Gothic"/>
                <a:ea typeface="Malgun Gothic"/>
                <a:cs typeface="Malgun Gothic"/>
                <a:sym typeface="Malgun Gothic"/>
              </a:rPr>
              <a:t>🧑🏻</a:t>
            </a:r>
            <a:endParaRPr sz="5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6717325" y="1380475"/>
            <a:ext cx="84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latin typeface="Malgun Gothic"/>
                <a:ea typeface="Malgun Gothic"/>
                <a:cs typeface="Malgun Gothic"/>
                <a:sym typeface="Malgun Gothic"/>
              </a:rPr>
              <a:t>👱🏻‍♀️</a:t>
            </a:r>
            <a:endParaRPr sz="5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459105" y="414434"/>
            <a:ext cx="189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rPr>
              <a:t>역할 분담</a:t>
            </a:r>
            <a:endParaRPr i="0" sz="2400" u="none" cap="none" strike="noStrike">
              <a:solidFill>
                <a:srgbClr val="3A383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95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0" name="Google Shape;1280;p95"/>
          <p:cNvSpPr txBox="1"/>
          <p:nvPr/>
        </p:nvSpPr>
        <p:spPr>
          <a:xfrm>
            <a:off x="4718375" y="670725"/>
            <a:ext cx="41193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81" name="Google Shape;1281;p95"/>
          <p:cNvSpPr txBox="1"/>
          <p:nvPr>
            <p:ph idx="4294967295" type="body"/>
          </p:nvPr>
        </p:nvSpPr>
        <p:spPr>
          <a:xfrm>
            <a:off x="4718375" y="1149050"/>
            <a:ext cx="4119300" cy="3411000"/>
          </a:xfrm>
          <a:prstGeom prst="rect">
            <a:avLst/>
          </a:prstGeom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✔ 추천순, 최근 등록순 버튼 생성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✔ 추천순을 클릭할 경우 베스트 마크가 표시됨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✔ 사용자가 공감을 누를 수 있게 공감 버튼 생성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✔ 도움이 돼요 버튼은 flex정렬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✔ 도움이 돼요 버튼의 공감표시의 url 사진은 보라색 사진과 흑색 사진이 각각있음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282" name="Google Shape;128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25" y="975525"/>
            <a:ext cx="4447174" cy="39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95"/>
          <p:cNvSpPr/>
          <p:nvPr/>
        </p:nvSpPr>
        <p:spPr>
          <a:xfrm>
            <a:off x="4153150" y="4560050"/>
            <a:ext cx="563100" cy="3048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95"/>
          <p:cNvSpPr/>
          <p:nvPr/>
        </p:nvSpPr>
        <p:spPr>
          <a:xfrm>
            <a:off x="2247950" y="774913"/>
            <a:ext cx="633600" cy="480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5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95"/>
          <p:cNvSpPr txBox="1"/>
          <p:nvPr/>
        </p:nvSpPr>
        <p:spPr>
          <a:xfrm>
            <a:off x="1625750" y="411225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추천순</a:t>
            </a:r>
            <a:r>
              <a:rPr lang="ko"/>
              <a:t> 최근 등록순</a:t>
            </a:r>
            <a:endParaRPr/>
          </a:p>
        </p:txBody>
      </p:sp>
      <p:sp>
        <p:nvSpPr>
          <p:cNvPr id="1286" name="Google Shape;1286;p95"/>
          <p:cNvSpPr/>
          <p:nvPr/>
        </p:nvSpPr>
        <p:spPr>
          <a:xfrm>
            <a:off x="1701950" y="458925"/>
            <a:ext cx="563100" cy="3048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96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2" name="Google Shape;1292;p96"/>
          <p:cNvSpPr txBox="1"/>
          <p:nvPr>
            <p:ph idx="4294967295" type="body"/>
          </p:nvPr>
        </p:nvSpPr>
        <p:spPr>
          <a:xfrm>
            <a:off x="4827098" y="1072850"/>
            <a:ext cx="4080600" cy="3411000"/>
          </a:xfrm>
          <a:prstGeom prst="rect">
            <a:avLst/>
          </a:prstGeom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 fontScale="325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986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3986">
                <a:latin typeface="Gowun Dodum"/>
                <a:ea typeface="Gowun Dodum"/>
                <a:cs typeface="Gowun Dodum"/>
                <a:sym typeface="Gowun Dodum"/>
              </a:rPr>
              <a:t>1. Jquery를 이용하여 추천순을  onclick()할 경우 해당 게시글이 보이도록 show() 하고 최근등록순의 글은 안보이게 hide() 구현</a:t>
            </a:r>
            <a:endParaRPr sz="3986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3986">
                <a:latin typeface="Gowun Dodum"/>
                <a:ea typeface="Gowun Dodum"/>
                <a:cs typeface="Gowun Dodum"/>
                <a:sym typeface="Gowun Dodum"/>
              </a:rPr>
              <a:t>2. 추천순을 클릭할 경우 색깔을 검정색으로 보이게 하고 최근등록순의 색깔은 회색으로 보이게 함 함</a:t>
            </a:r>
            <a:endParaRPr sz="3986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27591"/>
              <a:buFont typeface="Arial"/>
              <a:buNone/>
            </a:pPr>
            <a:r>
              <a:rPr lang="ko" sz="3986">
                <a:latin typeface="Gowun Dodum"/>
                <a:ea typeface="Gowun Dodum"/>
                <a:cs typeface="Gowun Dodum"/>
                <a:sym typeface="Gowun Dodum"/>
              </a:rPr>
              <a:t>3. if문과 else문을 이용하여</a:t>
            </a:r>
            <a:br>
              <a:rPr lang="ko" sz="3986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ko" sz="3986">
                <a:latin typeface="Gowun Dodum"/>
                <a:ea typeface="Gowun Dodum"/>
                <a:cs typeface="Gowun Dodum"/>
                <a:sym typeface="Gowun Dodum"/>
              </a:rPr>
              <a:t>공감 버튼을  클릭될 경우 👍🏻 아이콘이 보라색인 사진과 공감이돼요라는 문구가 보라색으로 보이게 하고</a:t>
            </a:r>
            <a:br>
              <a:rPr lang="ko" sz="3986">
                <a:latin typeface="Gowun Dodum"/>
                <a:ea typeface="Gowun Dodum"/>
                <a:cs typeface="Gowun Dodum"/>
                <a:sym typeface="Gowun Dodum"/>
              </a:rPr>
            </a:br>
            <a:r>
              <a:rPr lang="ko" sz="3986">
                <a:latin typeface="Gowun Dodum"/>
                <a:ea typeface="Gowun Dodum"/>
                <a:cs typeface="Gowun Dodum"/>
                <a:sym typeface="Gowun Dodum"/>
              </a:rPr>
              <a:t>다시 한번 클릭할 경우 원래 상태로 돌아가도록 구현</a:t>
            </a:r>
            <a:endParaRPr sz="3986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93" name="Google Shape;1293;p96"/>
          <p:cNvSpPr txBox="1"/>
          <p:nvPr/>
        </p:nvSpPr>
        <p:spPr>
          <a:xfrm>
            <a:off x="4827098" y="594525"/>
            <a:ext cx="40806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294" name="Google Shape;129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594525"/>
            <a:ext cx="4480397" cy="16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96"/>
          <p:cNvSpPr/>
          <p:nvPr/>
        </p:nvSpPr>
        <p:spPr>
          <a:xfrm>
            <a:off x="702189" y="1072850"/>
            <a:ext cx="2526600" cy="3048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96"/>
          <p:cNvSpPr/>
          <p:nvPr/>
        </p:nvSpPr>
        <p:spPr>
          <a:xfrm>
            <a:off x="702189" y="1377650"/>
            <a:ext cx="3904500" cy="3048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96"/>
          <p:cNvSpPr txBox="1"/>
          <p:nvPr/>
        </p:nvSpPr>
        <p:spPr>
          <a:xfrm>
            <a:off x="434717" y="996650"/>
            <a:ext cx="2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50000"/>
                </a:solidFill>
              </a:rPr>
              <a:t>1</a:t>
            </a:r>
            <a:endParaRPr>
              <a:solidFill>
                <a:srgbClr val="E50000"/>
              </a:solidFill>
            </a:endParaRPr>
          </a:p>
        </p:txBody>
      </p:sp>
      <p:sp>
        <p:nvSpPr>
          <p:cNvPr id="1298" name="Google Shape;1298;p96"/>
          <p:cNvSpPr txBox="1"/>
          <p:nvPr/>
        </p:nvSpPr>
        <p:spPr>
          <a:xfrm>
            <a:off x="434717" y="1320650"/>
            <a:ext cx="2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50000"/>
                </a:solidFill>
              </a:rPr>
              <a:t>2</a:t>
            </a:r>
            <a:endParaRPr>
              <a:solidFill>
                <a:srgbClr val="E50000"/>
              </a:solidFill>
            </a:endParaRPr>
          </a:p>
        </p:txBody>
      </p:sp>
      <p:pic>
        <p:nvPicPr>
          <p:cNvPr id="1299" name="Google Shape;129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71" y="2380825"/>
            <a:ext cx="4252106" cy="20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96"/>
          <p:cNvSpPr/>
          <p:nvPr/>
        </p:nvSpPr>
        <p:spPr>
          <a:xfrm>
            <a:off x="894942" y="2886900"/>
            <a:ext cx="3677700" cy="3693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96"/>
          <p:cNvSpPr/>
          <p:nvPr/>
        </p:nvSpPr>
        <p:spPr>
          <a:xfrm>
            <a:off x="583312" y="2588750"/>
            <a:ext cx="1923600" cy="2268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96"/>
          <p:cNvSpPr txBox="1"/>
          <p:nvPr/>
        </p:nvSpPr>
        <p:spPr>
          <a:xfrm>
            <a:off x="510204" y="2795250"/>
            <a:ext cx="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50000"/>
                </a:solidFill>
              </a:rPr>
              <a:t>3</a:t>
            </a:r>
            <a:endParaRPr>
              <a:solidFill>
                <a:srgbClr val="E5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97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8" name="Google Shape;1308;p97"/>
          <p:cNvSpPr/>
          <p:nvPr/>
        </p:nvSpPr>
        <p:spPr>
          <a:xfrm>
            <a:off x="4594150" y="1822800"/>
            <a:ext cx="3870900" cy="11910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     </a:t>
            </a:r>
            <a:r>
              <a:rPr lang="ko" sz="1600">
                <a:solidFill>
                  <a:schemeClr val="dk1"/>
                </a:solidFill>
              </a:rPr>
              <a:t>       </a:t>
            </a: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STEP3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            이동 버튼  </a:t>
            </a:r>
            <a:r>
              <a:rPr lang="ko">
                <a:solidFill>
                  <a:schemeClr val="dk1"/>
                </a:solidFill>
              </a:rPr>
              <a:t>     </a:t>
            </a:r>
            <a:endParaRPr/>
          </a:p>
        </p:txBody>
      </p:sp>
      <p:sp>
        <p:nvSpPr>
          <p:cNvPr id="1309" name="Google Shape;1309;p97"/>
          <p:cNvSpPr txBox="1"/>
          <p:nvPr/>
        </p:nvSpPr>
        <p:spPr>
          <a:xfrm>
            <a:off x="442175" y="23281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10" name="Google Shape;1310;p97"/>
          <p:cNvSpPr txBox="1"/>
          <p:nvPr/>
        </p:nvSpPr>
        <p:spPr>
          <a:xfrm>
            <a:off x="442175" y="3022750"/>
            <a:ext cx="28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해당 정렬 리스트 버튼 생성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해당 버튼 클릭시 색상 변화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11" name="Google Shape;1311;p97"/>
          <p:cNvSpPr/>
          <p:nvPr/>
        </p:nvSpPr>
        <p:spPr>
          <a:xfrm>
            <a:off x="2661000" y="1822800"/>
            <a:ext cx="3477600" cy="1191000"/>
          </a:xfrm>
          <a:prstGeom prst="homePlate">
            <a:avLst>
              <a:gd fmla="val 50000" name="adj"/>
            </a:avLst>
          </a:prstGeom>
          <a:solidFill>
            <a:srgbClr val="8E7CC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           </a:t>
            </a:r>
            <a:r>
              <a:rPr lang="ko" sz="17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STEP2 </a:t>
            </a:r>
            <a:endParaRPr sz="1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            상품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12" name="Google Shape;1312;p97"/>
          <p:cNvSpPr/>
          <p:nvPr/>
        </p:nvSpPr>
        <p:spPr>
          <a:xfrm>
            <a:off x="523400" y="1822800"/>
            <a:ext cx="32316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카테고리 상품 리스트 생성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97"/>
          <p:cNvSpPr txBox="1"/>
          <p:nvPr/>
        </p:nvSpPr>
        <p:spPr>
          <a:xfrm>
            <a:off x="2336150" y="3530000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14" name="Google Shape;1314;p97"/>
          <p:cNvSpPr txBox="1"/>
          <p:nvPr/>
        </p:nvSpPr>
        <p:spPr>
          <a:xfrm>
            <a:off x="2965800" y="3022750"/>
            <a:ext cx="323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상품에 관련된 정보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각각의 버튼 클릭시 달라지는 상품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15" name="Google Shape;1315;p97"/>
          <p:cNvSpPr txBox="1"/>
          <p:nvPr/>
        </p:nvSpPr>
        <p:spPr>
          <a:xfrm>
            <a:off x="5601125" y="3055688"/>
            <a:ext cx="249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해당 영역 클릭시 상품 상세 페이지로 이동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장바구니 버튼 클릭시 장바구니 페이지로 이동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98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1" name="Google Shape;1321;p98"/>
          <p:cNvSpPr txBox="1"/>
          <p:nvPr/>
        </p:nvSpPr>
        <p:spPr>
          <a:xfrm>
            <a:off x="4294644" y="954175"/>
            <a:ext cx="45291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22" name="Google Shape;1322;p98"/>
          <p:cNvSpPr txBox="1"/>
          <p:nvPr/>
        </p:nvSpPr>
        <p:spPr>
          <a:xfrm>
            <a:off x="4294650" y="1411150"/>
            <a:ext cx="4529100" cy="615600"/>
          </a:xfrm>
          <a:prstGeom prst="rect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✔ 추천순, 신상품순, 판매량순, 혜택순, 높은가격순, 낮은가격순을 HTML &lt;ul&gt;, &lt;li&gt;태그를  생성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323" name="Google Shape;132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88" y="1316963"/>
            <a:ext cx="36004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00" y="963150"/>
            <a:ext cx="355282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98"/>
          <p:cNvSpPr/>
          <p:nvPr/>
        </p:nvSpPr>
        <p:spPr>
          <a:xfrm>
            <a:off x="499100" y="939350"/>
            <a:ext cx="460200" cy="3048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8"/>
          <p:cNvSpPr/>
          <p:nvPr/>
        </p:nvSpPr>
        <p:spPr>
          <a:xfrm>
            <a:off x="1165150" y="1376300"/>
            <a:ext cx="563100" cy="3048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8"/>
          <p:cNvSpPr txBox="1"/>
          <p:nvPr/>
        </p:nvSpPr>
        <p:spPr>
          <a:xfrm>
            <a:off x="4294644" y="2383025"/>
            <a:ext cx="45291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328" name="Google Shape;132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00" y="2495700"/>
            <a:ext cx="374377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698" y="3477175"/>
            <a:ext cx="280672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98"/>
          <p:cNvSpPr txBox="1"/>
          <p:nvPr/>
        </p:nvSpPr>
        <p:spPr>
          <a:xfrm>
            <a:off x="4308725" y="2846800"/>
            <a:ext cx="4529100" cy="1046700"/>
          </a:xfrm>
          <a:prstGeom prst="rect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해당 리스트를 onclick() 할 경우 검정색으로 보이도록 하고 그외는 회색으로 보이도록 함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 버튼을 클릭시 화면이 맨위로 올라가는 현상이 보여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e.preventDefault() 이벤트 동작을 생성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31" name="Google Shape;1331;p98"/>
          <p:cNvSpPr/>
          <p:nvPr/>
        </p:nvSpPr>
        <p:spPr>
          <a:xfrm>
            <a:off x="756950" y="2804100"/>
            <a:ext cx="3229500" cy="3048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98"/>
          <p:cNvSpPr/>
          <p:nvPr/>
        </p:nvSpPr>
        <p:spPr>
          <a:xfrm>
            <a:off x="602050" y="3768700"/>
            <a:ext cx="1534500" cy="2571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8"/>
          <p:cNvSpPr txBox="1"/>
          <p:nvPr/>
        </p:nvSpPr>
        <p:spPr>
          <a:xfrm>
            <a:off x="499100" y="2768100"/>
            <a:ext cx="2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50000"/>
                </a:solidFill>
              </a:rPr>
              <a:t>1</a:t>
            </a:r>
            <a:endParaRPr>
              <a:solidFill>
                <a:srgbClr val="E50000"/>
              </a:solidFill>
            </a:endParaRPr>
          </a:p>
        </p:txBody>
      </p:sp>
      <p:sp>
        <p:nvSpPr>
          <p:cNvPr id="1334" name="Google Shape;1334;p98"/>
          <p:cNvSpPr txBox="1"/>
          <p:nvPr/>
        </p:nvSpPr>
        <p:spPr>
          <a:xfrm>
            <a:off x="2088125" y="3697150"/>
            <a:ext cx="2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50000"/>
                </a:solidFill>
              </a:rPr>
              <a:t>2</a:t>
            </a:r>
            <a:endParaRPr>
              <a:solidFill>
                <a:srgbClr val="E5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9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0" name="Google Shape;134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00" y="361425"/>
            <a:ext cx="4435076" cy="3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99"/>
          <p:cNvSpPr txBox="1"/>
          <p:nvPr/>
        </p:nvSpPr>
        <p:spPr>
          <a:xfrm>
            <a:off x="208150" y="3568325"/>
            <a:ext cx="8717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42" name="Google Shape;1342;p99"/>
          <p:cNvSpPr txBox="1"/>
          <p:nvPr/>
        </p:nvSpPr>
        <p:spPr>
          <a:xfrm>
            <a:off x="251322" y="4046650"/>
            <a:ext cx="8631300" cy="785100"/>
          </a:xfrm>
          <a:prstGeom prst="rect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✔ 구조구현은 상품을 div영역을 나누어 사진, 장바구니, 샛별배송, 상품명, 가격, 상품 간단한 소개, kurly only를 표현하였음 </a:t>
            </a:r>
            <a:r>
              <a:rPr lang="ko" sz="130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정렬은 flex정렬</a:t>
            </a:r>
            <a:endParaRPr sz="130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✔ 기능 구현은 해당 리스트를 click()시 해당 상품이 show()를 하고 해당 상품이 아닐시 hide()하게 구현 </a:t>
            </a:r>
            <a:endParaRPr sz="130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343" name="Google Shape;134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00" y="444600"/>
            <a:ext cx="4079025" cy="31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99"/>
          <p:cNvSpPr/>
          <p:nvPr/>
        </p:nvSpPr>
        <p:spPr>
          <a:xfrm>
            <a:off x="2628475" y="352500"/>
            <a:ext cx="290700" cy="1767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99"/>
          <p:cNvSpPr/>
          <p:nvPr/>
        </p:nvSpPr>
        <p:spPr>
          <a:xfrm>
            <a:off x="7242225" y="428700"/>
            <a:ext cx="290700" cy="1767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00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1" name="Google Shape;135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75" y="562325"/>
            <a:ext cx="2014602" cy="381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00"/>
          <p:cNvSpPr/>
          <p:nvPr/>
        </p:nvSpPr>
        <p:spPr>
          <a:xfrm>
            <a:off x="1828825" y="2481425"/>
            <a:ext cx="376800" cy="3594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00"/>
          <p:cNvSpPr/>
          <p:nvPr/>
        </p:nvSpPr>
        <p:spPr>
          <a:xfrm>
            <a:off x="529425" y="3076275"/>
            <a:ext cx="1886400" cy="13059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00"/>
          <p:cNvSpPr/>
          <p:nvPr/>
        </p:nvSpPr>
        <p:spPr>
          <a:xfrm rot="-5400000">
            <a:off x="2397025" y="2334450"/>
            <a:ext cx="287400" cy="67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5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00"/>
          <p:cNvSpPr/>
          <p:nvPr/>
        </p:nvSpPr>
        <p:spPr>
          <a:xfrm rot="-5400000">
            <a:off x="2498675" y="3425025"/>
            <a:ext cx="422700" cy="6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5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00"/>
          <p:cNvSpPr txBox="1"/>
          <p:nvPr/>
        </p:nvSpPr>
        <p:spPr>
          <a:xfrm>
            <a:off x="2800075" y="2469450"/>
            <a:ext cx="15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장바구니 페이지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57" name="Google Shape;1357;p100"/>
          <p:cNvSpPr txBox="1"/>
          <p:nvPr/>
        </p:nvSpPr>
        <p:spPr>
          <a:xfrm>
            <a:off x="2952025" y="3535875"/>
            <a:ext cx="15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제품상세 페이지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58" name="Google Shape;1358;p100"/>
          <p:cNvSpPr txBox="1"/>
          <p:nvPr/>
        </p:nvSpPr>
        <p:spPr>
          <a:xfrm>
            <a:off x="4977699" y="2477775"/>
            <a:ext cx="37734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59" name="Google Shape;1359;p100"/>
          <p:cNvSpPr txBox="1"/>
          <p:nvPr/>
        </p:nvSpPr>
        <p:spPr>
          <a:xfrm>
            <a:off x="4977700" y="2945025"/>
            <a:ext cx="3773400" cy="400200"/>
          </a:xfrm>
          <a:prstGeom prst="rect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해당 영역을 onclick()경우 해당 페이지로 이동함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360" name="Google Shape;136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950" y="1430200"/>
            <a:ext cx="6288159" cy="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950" y="1688425"/>
            <a:ext cx="5730537" cy="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00"/>
          <p:cNvSpPr/>
          <p:nvPr/>
        </p:nvSpPr>
        <p:spPr>
          <a:xfrm>
            <a:off x="462500" y="515325"/>
            <a:ext cx="1953300" cy="2429700"/>
          </a:xfrm>
          <a:prstGeom prst="rect">
            <a:avLst/>
          </a:prstGeom>
          <a:noFill/>
          <a:ln cap="flat" cmpd="sng" w="2857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00"/>
          <p:cNvSpPr/>
          <p:nvPr/>
        </p:nvSpPr>
        <p:spPr>
          <a:xfrm rot="-5400000">
            <a:off x="2498675" y="543575"/>
            <a:ext cx="422700" cy="6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5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00"/>
          <p:cNvSpPr txBox="1"/>
          <p:nvPr/>
        </p:nvSpPr>
        <p:spPr>
          <a:xfrm>
            <a:off x="3014225" y="658925"/>
            <a:ext cx="15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제품상세 페이지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1"/>
          <p:cNvSpPr/>
          <p:nvPr/>
        </p:nvSpPr>
        <p:spPr>
          <a:xfrm>
            <a:off x="217500" y="211800"/>
            <a:ext cx="8709000" cy="471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01"/>
          <p:cNvSpPr txBox="1"/>
          <p:nvPr/>
        </p:nvSpPr>
        <p:spPr>
          <a:xfrm>
            <a:off x="302625" y="1154475"/>
            <a:ext cx="50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71" name="Google Shape;1371;p101"/>
          <p:cNvSpPr txBox="1"/>
          <p:nvPr/>
        </p:nvSpPr>
        <p:spPr>
          <a:xfrm>
            <a:off x="1958800" y="3050138"/>
            <a:ext cx="27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레시피 페이지 구조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72" name="Google Shape;1372;p101"/>
          <p:cNvSpPr/>
          <p:nvPr/>
        </p:nvSpPr>
        <p:spPr>
          <a:xfrm>
            <a:off x="4125302" y="1850188"/>
            <a:ext cx="2704800" cy="11910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STEP2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    레시피 페이지 기능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73" name="Google Shape;1373;p101"/>
          <p:cNvSpPr/>
          <p:nvPr/>
        </p:nvSpPr>
        <p:spPr>
          <a:xfrm>
            <a:off x="2038110" y="1850188"/>
            <a:ext cx="27048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레시피 페이지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74" name="Google Shape;1374;p101"/>
          <p:cNvSpPr txBox="1"/>
          <p:nvPr/>
        </p:nvSpPr>
        <p:spPr>
          <a:xfrm>
            <a:off x="3025825" y="3182163"/>
            <a:ext cx="50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75" name="Google Shape;1375;p101"/>
          <p:cNvSpPr txBox="1"/>
          <p:nvPr/>
        </p:nvSpPr>
        <p:spPr>
          <a:xfrm>
            <a:off x="4185527" y="3041188"/>
            <a:ext cx="31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레시피 페이지 기능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02"/>
          <p:cNvSpPr/>
          <p:nvPr/>
        </p:nvSpPr>
        <p:spPr>
          <a:xfrm>
            <a:off x="11" y="-2"/>
            <a:ext cx="4416600" cy="45135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grpSp>
        <p:nvGrpSpPr>
          <p:cNvPr id="1381" name="Google Shape;1381;p102"/>
          <p:cNvGrpSpPr/>
          <p:nvPr/>
        </p:nvGrpSpPr>
        <p:grpSpPr>
          <a:xfrm>
            <a:off x="4572000" y="-10550"/>
            <a:ext cx="4392000" cy="4952175"/>
            <a:chOff x="4629550" y="85475"/>
            <a:chExt cx="4392000" cy="4952175"/>
          </a:xfrm>
        </p:grpSpPr>
        <p:sp>
          <p:nvSpPr>
            <p:cNvPr id="1382" name="Google Shape;1382;p102"/>
            <p:cNvSpPr/>
            <p:nvPr/>
          </p:nvSpPr>
          <p:spPr>
            <a:xfrm>
              <a:off x="4641700" y="521750"/>
              <a:ext cx="4367700" cy="4515900"/>
            </a:xfrm>
            <a:prstGeom prst="rect">
              <a:avLst/>
            </a:pr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＊레시피 내 이미지를 tbody로 여러행을 tr로 묶어서 표 본문 구성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＊포지션 relative 및 각 이미지 공통으로 CSS 설정.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3" name="Google Shape;1383;p102"/>
            <p:cNvSpPr txBox="1"/>
            <p:nvPr/>
          </p:nvSpPr>
          <p:spPr>
            <a:xfrm>
              <a:off x="4721100" y="592913"/>
              <a:ext cx="4191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</a:endParaRPr>
            </a:p>
          </p:txBody>
        </p:sp>
        <p:sp>
          <p:nvSpPr>
            <p:cNvPr id="1384" name="Google Shape;1384;p102"/>
            <p:cNvSpPr txBox="1"/>
            <p:nvPr/>
          </p:nvSpPr>
          <p:spPr>
            <a:xfrm>
              <a:off x="4629550" y="85475"/>
              <a:ext cx="4392000" cy="3693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/>
                <a:t>구조 구현</a:t>
              </a:r>
              <a:endParaRPr b="1" sz="1200"/>
            </a:p>
          </p:txBody>
        </p:sp>
      </p:grpSp>
      <p:pic>
        <p:nvPicPr>
          <p:cNvPr id="1385" name="Google Shape;138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550"/>
            <a:ext cx="4572000" cy="50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025" y="420710"/>
            <a:ext cx="4333950" cy="1831589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7" name="Google Shape;138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025" y="2252300"/>
            <a:ext cx="20383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03"/>
          <p:cNvSpPr/>
          <p:nvPr/>
        </p:nvSpPr>
        <p:spPr>
          <a:xfrm>
            <a:off x="0" y="0"/>
            <a:ext cx="4559700" cy="50388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grpSp>
        <p:nvGrpSpPr>
          <p:cNvPr id="1393" name="Google Shape;1393;p103"/>
          <p:cNvGrpSpPr/>
          <p:nvPr/>
        </p:nvGrpSpPr>
        <p:grpSpPr>
          <a:xfrm>
            <a:off x="4572078" y="0"/>
            <a:ext cx="4559774" cy="4952175"/>
            <a:chOff x="4629550" y="85475"/>
            <a:chExt cx="4392000" cy="4952175"/>
          </a:xfrm>
        </p:grpSpPr>
        <p:sp>
          <p:nvSpPr>
            <p:cNvPr id="1394" name="Google Shape;1394;p103"/>
            <p:cNvSpPr/>
            <p:nvPr/>
          </p:nvSpPr>
          <p:spPr>
            <a:xfrm>
              <a:off x="4641700" y="521750"/>
              <a:ext cx="4367700" cy="4515900"/>
            </a:xfrm>
            <a:prstGeom prst="rect">
              <a:avLst/>
            </a:pr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＊div class로 각 페이지 목록 구현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＊hover시 1번 퍼플색 표현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＊first-page,prev-page,next-page,last-page 로 나누어 첫번재 마지막 두번째 마지막째 페이지이동시 페이지 이동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5" name="Google Shape;1395;p103"/>
            <p:cNvSpPr txBox="1"/>
            <p:nvPr/>
          </p:nvSpPr>
          <p:spPr>
            <a:xfrm>
              <a:off x="4721100" y="592913"/>
              <a:ext cx="4191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</a:endParaRPr>
            </a:p>
          </p:txBody>
        </p:sp>
        <p:sp>
          <p:nvSpPr>
            <p:cNvPr id="1396" name="Google Shape;1396;p103"/>
            <p:cNvSpPr txBox="1"/>
            <p:nvPr/>
          </p:nvSpPr>
          <p:spPr>
            <a:xfrm>
              <a:off x="4629550" y="85475"/>
              <a:ext cx="4392000" cy="3693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/>
                <a:t>구조 구현</a:t>
              </a:r>
              <a:endParaRPr b="1" sz="1200"/>
            </a:p>
          </p:txBody>
        </p:sp>
      </p:grpSp>
      <p:pic>
        <p:nvPicPr>
          <p:cNvPr id="1397" name="Google Shape;13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00" y="2168950"/>
            <a:ext cx="4338200" cy="4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913" y="269325"/>
            <a:ext cx="4545099" cy="17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04"/>
          <p:cNvSpPr/>
          <p:nvPr/>
        </p:nvSpPr>
        <p:spPr>
          <a:xfrm>
            <a:off x="0" y="0"/>
            <a:ext cx="4559700" cy="50388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grpSp>
        <p:nvGrpSpPr>
          <p:cNvPr id="1404" name="Google Shape;1404;p104"/>
          <p:cNvGrpSpPr/>
          <p:nvPr/>
        </p:nvGrpSpPr>
        <p:grpSpPr>
          <a:xfrm>
            <a:off x="4572000" y="-1149"/>
            <a:ext cx="4392000" cy="5038838"/>
            <a:chOff x="4629550" y="85475"/>
            <a:chExt cx="4392000" cy="4952175"/>
          </a:xfrm>
        </p:grpSpPr>
        <p:sp>
          <p:nvSpPr>
            <p:cNvPr id="1405" name="Google Shape;1405;p104"/>
            <p:cNvSpPr/>
            <p:nvPr/>
          </p:nvSpPr>
          <p:spPr>
            <a:xfrm>
              <a:off x="4641700" y="521750"/>
              <a:ext cx="4367700" cy="4515900"/>
            </a:xfrm>
            <a:prstGeom prst="rect">
              <a:avLst/>
            </a:pr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＊ tbody로 여러행을 tr로 묶어서 표 본문 구성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＊각 체크박스 선택시 페이지이동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6" name="Google Shape;1406;p104"/>
            <p:cNvSpPr txBox="1"/>
            <p:nvPr/>
          </p:nvSpPr>
          <p:spPr>
            <a:xfrm>
              <a:off x="4721100" y="592913"/>
              <a:ext cx="41910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</a:endParaRPr>
            </a:p>
          </p:txBody>
        </p:sp>
        <p:sp>
          <p:nvSpPr>
            <p:cNvPr id="1407" name="Google Shape;1407;p104"/>
            <p:cNvSpPr txBox="1"/>
            <p:nvPr/>
          </p:nvSpPr>
          <p:spPr>
            <a:xfrm>
              <a:off x="4629550" y="85475"/>
              <a:ext cx="4392000" cy="3630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/>
                <a:t>구조 구현</a:t>
              </a:r>
              <a:endParaRPr b="1" sz="1200"/>
            </a:p>
          </p:txBody>
        </p:sp>
      </p:grpSp>
      <p:pic>
        <p:nvPicPr>
          <p:cNvPr id="1408" name="Google Shape;140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01" y="2109516"/>
            <a:ext cx="4392000" cy="633084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9" name="Google Shape;140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6800"/>
            <a:ext cx="4392000" cy="2021975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33"/>
          <p:cNvSpPr/>
          <p:nvPr/>
        </p:nvSpPr>
        <p:spPr>
          <a:xfrm flipH="1" rot="10800000">
            <a:off x="306705" y="299639"/>
            <a:ext cx="2047800" cy="668100"/>
          </a:xfrm>
          <a:prstGeom prst="homePlate">
            <a:avLst>
              <a:gd fmla="val 44444" name="adj"/>
            </a:avLst>
          </a:prstGeom>
          <a:solidFill>
            <a:srgbClr val="E3DD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453400" y="1151675"/>
            <a:ext cx="8237100" cy="3485100"/>
          </a:xfrm>
          <a:prstGeom prst="roundRect">
            <a:avLst>
              <a:gd fmla="val 16667" name="adj"/>
            </a:avLst>
          </a:prstGeom>
          <a:solidFill>
            <a:srgbClr val="DECE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9944" y="967740"/>
            <a:ext cx="1604012" cy="38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/>
          <p:nvPr/>
        </p:nvSpPr>
        <p:spPr>
          <a:xfrm>
            <a:off x="929200" y="1914175"/>
            <a:ext cx="2121300" cy="2426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7B43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박진욱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레시피 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1570300" y="1455350"/>
            <a:ext cx="849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👨🏻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3542438" y="1914175"/>
            <a:ext cx="2121300" cy="2426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7B43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정병주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로그인 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회원가입 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장바구니 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6155675" y="1914175"/>
            <a:ext cx="2121300" cy="2426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7B43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최경선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상품 페이지 상품설명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상품 페이지 상세정보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상품 페이지 문의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카테고리 페이지 필터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고객센터 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4138650" y="1373475"/>
            <a:ext cx="112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latin typeface="Malgun Gothic"/>
                <a:ea typeface="Malgun Gothic"/>
                <a:cs typeface="Malgun Gothic"/>
                <a:sym typeface="Malgun Gothic"/>
              </a:rPr>
              <a:t>👱🏻‍♂️</a:t>
            </a:r>
            <a:endParaRPr sz="5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6717325" y="1380475"/>
            <a:ext cx="84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latin typeface="Malgun Gothic"/>
                <a:ea typeface="Malgun Gothic"/>
                <a:cs typeface="Malgun Gothic"/>
                <a:sym typeface="Malgun Gothic"/>
              </a:rPr>
              <a:t>👧🏻</a:t>
            </a:r>
            <a:endParaRPr sz="5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459105" y="414434"/>
            <a:ext cx="189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rPr>
              <a:t>역할 분담</a:t>
            </a:r>
            <a:endParaRPr i="0" sz="2400" u="none" cap="none" strike="noStrike">
              <a:solidFill>
                <a:srgbClr val="3A383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05"/>
          <p:cNvSpPr/>
          <p:nvPr/>
        </p:nvSpPr>
        <p:spPr>
          <a:xfrm>
            <a:off x="295486" y="677523"/>
            <a:ext cx="4416600" cy="45135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grpSp>
        <p:nvGrpSpPr>
          <p:cNvPr id="1415" name="Google Shape;1415;p105"/>
          <p:cNvGrpSpPr/>
          <p:nvPr/>
        </p:nvGrpSpPr>
        <p:grpSpPr>
          <a:xfrm>
            <a:off x="4724400" y="237875"/>
            <a:ext cx="4392000" cy="4952175"/>
            <a:chOff x="4629550" y="85475"/>
            <a:chExt cx="4392000" cy="4952175"/>
          </a:xfrm>
        </p:grpSpPr>
        <p:sp>
          <p:nvSpPr>
            <p:cNvPr id="1416" name="Google Shape;1416;p105"/>
            <p:cNvSpPr/>
            <p:nvPr/>
          </p:nvSpPr>
          <p:spPr>
            <a:xfrm>
              <a:off x="4641700" y="521750"/>
              <a:ext cx="4367700" cy="4515900"/>
            </a:xfrm>
            <a:prstGeom prst="rect">
              <a:avLst/>
            </a:prstGeom>
            <a:noFill/>
            <a:ln cap="flat" cmpd="sng" w="9525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＊div 클래스로 input type 체크박스 설정.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＊돋보기 이미지사용하여 조회시 페이지이동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7" name="Google Shape;1417;p105"/>
            <p:cNvSpPr txBox="1"/>
            <p:nvPr/>
          </p:nvSpPr>
          <p:spPr>
            <a:xfrm>
              <a:off x="4721100" y="592913"/>
              <a:ext cx="4191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</a:endParaRPr>
            </a:p>
          </p:txBody>
        </p:sp>
        <p:sp>
          <p:nvSpPr>
            <p:cNvPr id="1418" name="Google Shape;1418;p105"/>
            <p:cNvSpPr txBox="1"/>
            <p:nvPr/>
          </p:nvSpPr>
          <p:spPr>
            <a:xfrm>
              <a:off x="4629550" y="85475"/>
              <a:ext cx="4392000" cy="3693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/>
                <a:t>구조 구현</a:t>
              </a:r>
              <a:endParaRPr b="1" sz="1200"/>
            </a:p>
          </p:txBody>
        </p:sp>
      </p:grpSp>
      <p:pic>
        <p:nvPicPr>
          <p:cNvPr id="1419" name="Google Shape;141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2010082"/>
            <a:ext cx="4392000" cy="96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4757675" y="708375"/>
            <a:ext cx="4325426" cy="8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06"/>
          <p:cNvSpPr/>
          <p:nvPr/>
        </p:nvSpPr>
        <p:spPr>
          <a:xfrm>
            <a:off x="217500" y="211800"/>
            <a:ext cx="8709000" cy="471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06"/>
          <p:cNvSpPr txBox="1"/>
          <p:nvPr/>
        </p:nvSpPr>
        <p:spPr>
          <a:xfrm>
            <a:off x="302625" y="1154475"/>
            <a:ext cx="50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7" name="Google Shape;1427;p106"/>
          <p:cNvSpPr txBox="1"/>
          <p:nvPr/>
        </p:nvSpPr>
        <p:spPr>
          <a:xfrm>
            <a:off x="1958800" y="3050138"/>
            <a:ext cx="27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레시피 페이지 구조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28" name="Google Shape;1428;p106"/>
          <p:cNvSpPr/>
          <p:nvPr/>
        </p:nvSpPr>
        <p:spPr>
          <a:xfrm>
            <a:off x="4125302" y="1850188"/>
            <a:ext cx="2704800" cy="11910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STEP2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    레시피 페이지 기능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29" name="Google Shape;1429;p106"/>
          <p:cNvSpPr/>
          <p:nvPr/>
        </p:nvSpPr>
        <p:spPr>
          <a:xfrm>
            <a:off x="2038110" y="1850188"/>
            <a:ext cx="27048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레시피 페이지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30" name="Google Shape;1430;p106"/>
          <p:cNvSpPr txBox="1"/>
          <p:nvPr/>
        </p:nvSpPr>
        <p:spPr>
          <a:xfrm>
            <a:off x="3025825" y="3182163"/>
            <a:ext cx="50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1" name="Google Shape;1431;p106"/>
          <p:cNvSpPr txBox="1"/>
          <p:nvPr/>
        </p:nvSpPr>
        <p:spPr>
          <a:xfrm>
            <a:off x="4185527" y="3041188"/>
            <a:ext cx="31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레시피 페이지 기능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07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7" name="Google Shape;1437;p107"/>
          <p:cNvSpPr/>
          <p:nvPr/>
        </p:nvSpPr>
        <p:spPr>
          <a:xfrm>
            <a:off x="4609843" y="608428"/>
            <a:ext cx="4345200" cy="4361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38" name="Google Shape;1438;p107"/>
          <p:cNvSpPr txBox="1"/>
          <p:nvPr/>
        </p:nvSpPr>
        <p:spPr>
          <a:xfrm>
            <a:off x="4585668" y="173425"/>
            <a:ext cx="43695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39" name="Google Shape;1439;p107"/>
          <p:cNvSpPr txBox="1"/>
          <p:nvPr/>
        </p:nvSpPr>
        <p:spPr>
          <a:xfrm>
            <a:off x="4688834" y="680456"/>
            <a:ext cx="4169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1번 레시피 문구 와 2~4번 내용 테이블, 그외 5번 6번 구조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1번 레시피 문구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div &gt; h2구조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2번 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table에 제목/작성자/작성일,조회수 3개의 tr 조합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3번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제목, 요리 사진, 재료, 레시피를 display: block; 으로 출력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40" name="Google Shape;1440;p107"/>
          <p:cNvSpPr/>
          <p:nvPr/>
        </p:nvSpPr>
        <p:spPr>
          <a:xfrm>
            <a:off x="4035316" y="4165173"/>
            <a:ext cx="378300" cy="73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41" name="Google Shape;1441;p107"/>
          <p:cNvSpPr/>
          <p:nvPr/>
        </p:nvSpPr>
        <p:spPr>
          <a:xfrm>
            <a:off x="4035316" y="1579093"/>
            <a:ext cx="378300" cy="73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442" name="Google Shape;144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5" y="237425"/>
            <a:ext cx="4190999" cy="459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07"/>
          <p:cNvSpPr/>
          <p:nvPr/>
        </p:nvSpPr>
        <p:spPr>
          <a:xfrm>
            <a:off x="248775" y="303875"/>
            <a:ext cx="4246500" cy="432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07"/>
          <p:cNvSpPr/>
          <p:nvPr/>
        </p:nvSpPr>
        <p:spPr>
          <a:xfrm>
            <a:off x="248775" y="736425"/>
            <a:ext cx="4246500" cy="740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07"/>
          <p:cNvSpPr/>
          <p:nvPr/>
        </p:nvSpPr>
        <p:spPr>
          <a:xfrm>
            <a:off x="248775" y="1476825"/>
            <a:ext cx="4246500" cy="3429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07"/>
          <p:cNvSpPr/>
          <p:nvPr/>
        </p:nvSpPr>
        <p:spPr>
          <a:xfrm>
            <a:off x="248784" y="303863"/>
            <a:ext cx="25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447" name="Google Shape;1447;p107"/>
          <p:cNvSpPr/>
          <p:nvPr/>
        </p:nvSpPr>
        <p:spPr>
          <a:xfrm>
            <a:off x="1341034" y="784763"/>
            <a:ext cx="25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448" name="Google Shape;1448;p107"/>
          <p:cNvSpPr/>
          <p:nvPr/>
        </p:nvSpPr>
        <p:spPr>
          <a:xfrm>
            <a:off x="248784" y="1511838"/>
            <a:ext cx="25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3</a:t>
            </a:r>
            <a:endParaRPr sz="1000">
              <a:solidFill>
                <a:schemeClr val="accent4"/>
              </a:solidFill>
            </a:endParaRPr>
          </a:p>
        </p:txBody>
      </p:sp>
      <p:pic>
        <p:nvPicPr>
          <p:cNvPr id="1449" name="Google Shape;144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200" y="2531850"/>
            <a:ext cx="2621451" cy="1833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0" name="Google Shape;1450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575" y="3324025"/>
            <a:ext cx="2646649" cy="1408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08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6" name="Google Shape;1456;p108"/>
          <p:cNvSpPr/>
          <p:nvPr/>
        </p:nvSpPr>
        <p:spPr>
          <a:xfrm>
            <a:off x="4609843" y="608428"/>
            <a:ext cx="4345200" cy="4361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457" name="Google Shape;1457;p108"/>
          <p:cNvSpPr txBox="1"/>
          <p:nvPr/>
        </p:nvSpPr>
        <p:spPr>
          <a:xfrm>
            <a:off x="4585668" y="173425"/>
            <a:ext cx="43695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58" name="Google Shape;1458;p108"/>
          <p:cNvSpPr txBox="1"/>
          <p:nvPr/>
        </p:nvSpPr>
        <p:spPr>
          <a:xfrm>
            <a:off x="4688834" y="680456"/>
            <a:ext cx="4169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1번 레시피 문구 와 2~4번 내용 테이블, 그외 5번 6번 구조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1번 레시피 문구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div &gt; h2구조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2번 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table에 제목/작성자/작성일,조회수 3개의 tr 조합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3번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제목, 요리 사진, 재료, 레시피를 display: block; 으로 출력</a:t>
            </a:r>
            <a:endParaRPr b="1" sz="1000"/>
          </a:p>
        </p:txBody>
      </p:sp>
      <p:sp>
        <p:nvSpPr>
          <p:cNvPr id="1459" name="Google Shape;1459;p108"/>
          <p:cNvSpPr/>
          <p:nvPr/>
        </p:nvSpPr>
        <p:spPr>
          <a:xfrm>
            <a:off x="4035316" y="4165173"/>
            <a:ext cx="378300" cy="73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60" name="Google Shape;1460;p108"/>
          <p:cNvSpPr/>
          <p:nvPr/>
        </p:nvSpPr>
        <p:spPr>
          <a:xfrm>
            <a:off x="4035316" y="1579093"/>
            <a:ext cx="378300" cy="73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461" name="Google Shape;146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75" y="737303"/>
            <a:ext cx="4275450" cy="399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08"/>
          <p:cNvSpPr/>
          <p:nvPr/>
        </p:nvSpPr>
        <p:spPr>
          <a:xfrm>
            <a:off x="333305" y="608425"/>
            <a:ext cx="4066500" cy="3844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3" name="Google Shape;146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200" y="2531850"/>
            <a:ext cx="2621451" cy="1833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4" name="Google Shape;146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575" y="3324025"/>
            <a:ext cx="2646649" cy="1408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09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0" name="Google Shape;1470;p109"/>
          <p:cNvSpPr/>
          <p:nvPr/>
        </p:nvSpPr>
        <p:spPr>
          <a:xfrm>
            <a:off x="4609843" y="608428"/>
            <a:ext cx="4345200" cy="4361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471" name="Google Shape;1471;p109"/>
          <p:cNvSpPr txBox="1"/>
          <p:nvPr/>
        </p:nvSpPr>
        <p:spPr>
          <a:xfrm>
            <a:off x="4585668" y="173425"/>
            <a:ext cx="43695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72" name="Google Shape;1472;p109"/>
          <p:cNvSpPr txBox="1"/>
          <p:nvPr/>
        </p:nvSpPr>
        <p:spPr>
          <a:xfrm>
            <a:off x="4688834" y="680456"/>
            <a:ext cx="4169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4번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ul 내부에 li가 float: left;형태로 오른쪽으로 무한히 쌓여있는 형태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overflow: hidden;으로 우측으로 넘어간 목록을 숨긴다.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좌측, 우측 버튼은 부모 div 가 position: relative 속성이며 position: absolute; top: 0; bottom: 0;로 목록 중앙에 위치하고 각각 left:0; right:0;로 왼쪽, 오른쪽에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5번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테이블로 틀 형성 후 a로 링크 연결, span으로 문구 배치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6번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div 내부 ul에 li 2개로 이전글 / 다음글 배치</a:t>
            </a:r>
            <a:endParaRPr b="1" sz="1000"/>
          </a:p>
        </p:txBody>
      </p:sp>
      <p:sp>
        <p:nvSpPr>
          <p:cNvPr id="1473" name="Google Shape;1473;p109"/>
          <p:cNvSpPr/>
          <p:nvPr/>
        </p:nvSpPr>
        <p:spPr>
          <a:xfrm>
            <a:off x="4035316" y="4165173"/>
            <a:ext cx="378300" cy="73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74" name="Google Shape;1474;p109"/>
          <p:cNvSpPr/>
          <p:nvPr/>
        </p:nvSpPr>
        <p:spPr>
          <a:xfrm>
            <a:off x="4035316" y="1579093"/>
            <a:ext cx="378300" cy="73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475" name="Google Shape;147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0" y="1164225"/>
            <a:ext cx="4191001" cy="2558835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09"/>
          <p:cNvSpPr/>
          <p:nvPr/>
        </p:nvSpPr>
        <p:spPr>
          <a:xfrm>
            <a:off x="248750" y="1162275"/>
            <a:ext cx="4246500" cy="1473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09"/>
          <p:cNvSpPr/>
          <p:nvPr/>
        </p:nvSpPr>
        <p:spPr>
          <a:xfrm>
            <a:off x="248750" y="2635575"/>
            <a:ext cx="4246500" cy="425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09"/>
          <p:cNvSpPr/>
          <p:nvPr/>
        </p:nvSpPr>
        <p:spPr>
          <a:xfrm>
            <a:off x="248750" y="3060975"/>
            <a:ext cx="4246500" cy="425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09"/>
          <p:cNvSpPr/>
          <p:nvPr/>
        </p:nvSpPr>
        <p:spPr>
          <a:xfrm>
            <a:off x="248759" y="1230663"/>
            <a:ext cx="25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4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480" name="Google Shape;1480;p109"/>
          <p:cNvSpPr/>
          <p:nvPr/>
        </p:nvSpPr>
        <p:spPr>
          <a:xfrm>
            <a:off x="248759" y="2697813"/>
            <a:ext cx="25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5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481" name="Google Shape;1481;p109"/>
          <p:cNvSpPr/>
          <p:nvPr/>
        </p:nvSpPr>
        <p:spPr>
          <a:xfrm>
            <a:off x="248759" y="3060963"/>
            <a:ext cx="25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6</a:t>
            </a:r>
            <a:endParaRPr sz="1000">
              <a:solidFill>
                <a:schemeClr val="accent4"/>
              </a:solidFill>
            </a:endParaRPr>
          </a:p>
        </p:txBody>
      </p:sp>
      <p:pic>
        <p:nvPicPr>
          <p:cNvPr id="1482" name="Google Shape;14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499" y="2650850"/>
            <a:ext cx="2270774" cy="22502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3" name="Google Shape;148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270" y="2998725"/>
            <a:ext cx="1659950" cy="8113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10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9" name="Google Shape;1489;p110"/>
          <p:cNvSpPr/>
          <p:nvPr/>
        </p:nvSpPr>
        <p:spPr>
          <a:xfrm>
            <a:off x="4596952" y="604739"/>
            <a:ext cx="4329000" cy="43944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490" name="Google Shape;1490;p110"/>
          <p:cNvSpPr txBox="1"/>
          <p:nvPr/>
        </p:nvSpPr>
        <p:spPr>
          <a:xfrm>
            <a:off x="4596950" y="182750"/>
            <a:ext cx="43290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91" name="Google Shape;1491;p110"/>
          <p:cNvSpPr txBox="1"/>
          <p:nvPr/>
        </p:nvSpPr>
        <p:spPr>
          <a:xfrm>
            <a:off x="4675212" y="674931"/>
            <a:ext cx="41307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상품 우측 버튼 기능 구현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오른쪽 버튼 클릭시 insertAfter 함수를 이용하여 상품 목록 li 의 first-child를 last-child 뒤에 옮기는 작업을 5번 수행한다.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상품의 위치를 옮기는 것이므로 버튼을 무한히 눌러도 상품이 반복적으로 출현한다.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 좌측 버튼 기능 구현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왼쪽 버튼 클릭시 insertBefore 함수를 이용하여 상품 목록 li 의 last-child를 first-child 앞에 옮기는 작업을 5번 수행한다.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상품의 위치를 옮기는 것이므로 버튼을 무한히 눌러도 상품이 반복적으로 출현한다.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92" name="Google Shape;1492;p110"/>
          <p:cNvSpPr/>
          <p:nvPr/>
        </p:nvSpPr>
        <p:spPr>
          <a:xfrm>
            <a:off x="4027739" y="4070814"/>
            <a:ext cx="374700" cy="71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93" name="Google Shape;1493;p110"/>
          <p:cNvSpPr/>
          <p:nvPr/>
        </p:nvSpPr>
        <p:spPr>
          <a:xfrm>
            <a:off x="4027739" y="1550660"/>
            <a:ext cx="374700" cy="71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494" name="Google Shape;1494;p110"/>
          <p:cNvPicPr preferRelativeResize="0"/>
          <p:nvPr/>
        </p:nvPicPr>
        <p:blipFill rotWithShape="1">
          <a:blip r:embed="rId3">
            <a:alphaModFix/>
          </a:blip>
          <a:srcRect b="42422" l="0" r="0" t="0"/>
          <a:stretch/>
        </p:blipFill>
        <p:spPr>
          <a:xfrm>
            <a:off x="216825" y="182748"/>
            <a:ext cx="4130855" cy="1453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10"/>
          <p:cNvSpPr/>
          <p:nvPr/>
        </p:nvSpPr>
        <p:spPr>
          <a:xfrm>
            <a:off x="216825" y="180825"/>
            <a:ext cx="4185600" cy="145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6" name="Google Shape;1496;p110"/>
          <p:cNvPicPr preferRelativeResize="0"/>
          <p:nvPr/>
        </p:nvPicPr>
        <p:blipFill rotWithShape="1">
          <a:blip r:embed="rId4">
            <a:alphaModFix/>
          </a:blip>
          <a:srcRect b="36110" l="0" r="0" t="0"/>
          <a:stretch/>
        </p:blipFill>
        <p:spPr>
          <a:xfrm>
            <a:off x="216825" y="2598123"/>
            <a:ext cx="4130855" cy="145320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10"/>
          <p:cNvSpPr/>
          <p:nvPr/>
        </p:nvSpPr>
        <p:spPr>
          <a:xfrm>
            <a:off x="216825" y="2569103"/>
            <a:ext cx="4185600" cy="145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10"/>
          <p:cNvSpPr/>
          <p:nvPr/>
        </p:nvSpPr>
        <p:spPr>
          <a:xfrm>
            <a:off x="2024998" y="1804561"/>
            <a:ext cx="514500" cy="62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50000"/>
              </a:solidFill>
              <a:highlight>
                <a:schemeClr val="lt1"/>
              </a:highlight>
            </a:endParaRPr>
          </a:p>
        </p:txBody>
      </p:sp>
      <p:pic>
        <p:nvPicPr>
          <p:cNvPr id="1499" name="Google Shape;1499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540" y="1660196"/>
            <a:ext cx="6088338" cy="88464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0" name="Google Shape;1500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7784" y="4046574"/>
            <a:ext cx="6208282" cy="88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10"/>
          <p:cNvSpPr txBox="1"/>
          <p:nvPr/>
        </p:nvSpPr>
        <p:spPr>
          <a:xfrm>
            <a:off x="216825" y="1828530"/>
            <a:ext cx="174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CC0000"/>
                </a:solidFill>
                <a:latin typeface="Gowun Dodum"/>
                <a:ea typeface="Gowun Dodum"/>
                <a:cs typeface="Gowun Dodum"/>
                <a:sym typeface="Gowun Dodum"/>
              </a:rPr>
              <a:t>맨 앞에 있던 상품이</a:t>
            </a:r>
            <a:endParaRPr b="1" sz="1300">
              <a:solidFill>
                <a:srgbClr val="CC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CC0000"/>
                </a:solidFill>
                <a:latin typeface="Gowun Dodum"/>
                <a:ea typeface="Gowun Dodum"/>
                <a:cs typeface="Gowun Dodum"/>
                <a:sym typeface="Gowun Dodum"/>
              </a:rPr>
              <a:t>다시 출현</a:t>
            </a:r>
            <a:endParaRPr b="1" sz="1300">
              <a:solidFill>
                <a:srgbClr val="CC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02" name="Google Shape;1502;p110"/>
          <p:cNvSpPr/>
          <p:nvPr/>
        </p:nvSpPr>
        <p:spPr>
          <a:xfrm>
            <a:off x="2644380" y="2677011"/>
            <a:ext cx="1490700" cy="12768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10"/>
          <p:cNvSpPr/>
          <p:nvPr/>
        </p:nvSpPr>
        <p:spPr>
          <a:xfrm>
            <a:off x="466860" y="269006"/>
            <a:ext cx="1490700" cy="12768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11"/>
          <p:cNvSpPr/>
          <p:nvPr/>
        </p:nvSpPr>
        <p:spPr>
          <a:xfrm>
            <a:off x="217500" y="211800"/>
            <a:ext cx="8709000" cy="471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09" name="Google Shape;1509;p111"/>
          <p:cNvSpPr/>
          <p:nvPr/>
        </p:nvSpPr>
        <p:spPr>
          <a:xfrm>
            <a:off x="5354292" y="1710175"/>
            <a:ext cx="2704800" cy="11910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STEP</a:t>
            </a:r>
            <a:r>
              <a:rPr lang="ko" sz="1600">
                <a:latin typeface="Gowun Dodum"/>
                <a:ea typeface="Gowun Dodum"/>
                <a:cs typeface="Gowun Dodum"/>
                <a:sym typeface="Gowun Dodum"/>
              </a:rPr>
              <a:t>3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        마이페이지 mid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10" name="Google Shape;1510;p111"/>
          <p:cNvSpPr txBox="1"/>
          <p:nvPr/>
        </p:nvSpPr>
        <p:spPr>
          <a:xfrm>
            <a:off x="302625" y="1154475"/>
            <a:ext cx="50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11" name="Google Shape;1511;p111"/>
          <p:cNvSpPr txBox="1"/>
          <p:nvPr/>
        </p:nvSpPr>
        <p:spPr>
          <a:xfrm>
            <a:off x="1084913" y="2910125"/>
            <a:ext cx="27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wun Dodum"/>
              <a:buChar char="-"/>
            </a:pPr>
            <a:r>
              <a:rPr lang="ko" sz="1200">
                <a:latin typeface="Gowun Dodum"/>
                <a:ea typeface="Gowun Dodum"/>
                <a:cs typeface="Gowun Dodum"/>
                <a:sym typeface="Gowun Dodum"/>
              </a:rPr>
              <a:t>마이페이지 구조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12" name="Google Shape;1512;p111"/>
          <p:cNvSpPr/>
          <p:nvPr/>
        </p:nvSpPr>
        <p:spPr>
          <a:xfrm>
            <a:off x="3251415" y="1710175"/>
            <a:ext cx="2704800" cy="11910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   </a:t>
            </a: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STEP2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    마이페이지 top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13" name="Google Shape;1513;p111"/>
          <p:cNvSpPr/>
          <p:nvPr/>
        </p:nvSpPr>
        <p:spPr>
          <a:xfrm>
            <a:off x="1164222" y="1710175"/>
            <a:ext cx="2704800" cy="1191000"/>
          </a:xfrm>
          <a:prstGeom prst="homePlat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STEP 1</a:t>
            </a:r>
            <a:endParaRPr sz="1600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마이페이지</a:t>
            </a:r>
            <a:r>
              <a:rPr lang="ko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14" name="Google Shape;1514;p111"/>
          <p:cNvSpPr txBox="1"/>
          <p:nvPr/>
        </p:nvSpPr>
        <p:spPr>
          <a:xfrm>
            <a:off x="2151938" y="3042150"/>
            <a:ext cx="50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15" name="Google Shape;1515;p111"/>
          <p:cNvSpPr txBox="1"/>
          <p:nvPr/>
        </p:nvSpPr>
        <p:spPr>
          <a:xfrm>
            <a:off x="3311640" y="2901175"/>
            <a:ext cx="3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마이페이지 top 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  구조 및 기능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16" name="Google Shape;1516;p111"/>
          <p:cNvSpPr txBox="1"/>
          <p:nvPr/>
        </p:nvSpPr>
        <p:spPr>
          <a:xfrm>
            <a:off x="5490794" y="2917775"/>
            <a:ext cx="243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wun Dodum"/>
              <a:buChar char="-"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마이페이지 mid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    기능 설명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12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2" name="Google Shape;1522;p112"/>
          <p:cNvSpPr/>
          <p:nvPr/>
        </p:nvSpPr>
        <p:spPr>
          <a:xfrm>
            <a:off x="4692927" y="723121"/>
            <a:ext cx="4271100" cy="21456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523" name="Google Shape;1523;p112"/>
          <p:cNvSpPr txBox="1"/>
          <p:nvPr/>
        </p:nvSpPr>
        <p:spPr>
          <a:xfrm>
            <a:off x="4596211" y="212017"/>
            <a:ext cx="43677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구조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24" name="Google Shape;1524;p112"/>
          <p:cNvSpPr txBox="1"/>
          <p:nvPr/>
        </p:nvSpPr>
        <p:spPr>
          <a:xfrm>
            <a:off x="4699341" y="723121"/>
            <a:ext cx="4167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전체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구조를 top 과 mid 두 부분으로 나누어 구현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1번 top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background-color를 회색으로 주기 위해 두변째 div 부터 width:1050px, margin:0 auto;로 화면 중앙에 정렬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상단 정보 표시 div와 하단 광고 a 2개 파트로 구성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2번 mid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첫번째 div 부터 width:1050px, margin:0 auto;로 화면 중앙에 정렬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좌측 마이 컬리 목록과 우측 내용의 2개 파트로 구성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525" name="Google Shape;152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0" y="374079"/>
            <a:ext cx="4367837" cy="45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12"/>
          <p:cNvSpPr/>
          <p:nvPr/>
        </p:nvSpPr>
        <p:spPr>
          <a:xfrm>
            <a:off x="141956" y="374037"/>
            <a:ext cx="4367700" cy="1647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12"/>
          <p:cNvSpPr/>
          <p:nvPr/>
        </p:nvSpPr>
        <p:spPr>
          <a:xfrm>
            <a:off x="141950" y="2020958"/>
            <a:ext cx="4367700" cy="2978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12"/>
          <p:cNvSpPr/>
          <p:nvPr/>
        </p:nvSpPr>
        <p:spPr>
          <a:xfrm>
            <a:off x="4041635" y="4574465"/>
            <a:ext cx="255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529" name="Google Shape;1529;p112"/>
          <p:cNvSpPr/>
          <p:nvPr/>
        </p:nvSpPr>
        <p:spPr>
          <a:xfrm>
            <a:off x="141956" y="144400"/>
            <a:ext cx="255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pic>
        <p:nvPicPr>
          <p:cNvPr id="1530" name="Google Shape;153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976" y="3103541"/>
            <a:ext cx="4271073" cy="12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13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6" name="Google Shape;1536;p113"/>
          <p:cNvSpPr/>
          <p:nvPr/>
        </p:nvSpPr>
        <p:spPr>
          <a:xfrm>
            <a:off x="318888" y="2462325"/>
            <a:ext cx="4912200" cy="23736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13"/>
          <p:cNvSpPr txBox="1"/>
          <p:nvPr/>
        </p:nvSpPr>
        <p:spPr>
          <a:xfrm>
            <a:off x="286038" y="1980775"/>
            <a:ext cx="49122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38" name="Google Shape;1538;p113"/>
          <p:cNvSpPr txBox="1"/>
          <p:nvPr/>
        </p:nvSpPr>
        <p:spPr>
          <a:xfrm>
            <a:off x="314988" y="2404250"/>
            <a:ext cx="485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본인 혜택 요약 정보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A, B, C 3개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div</a:t>
            </a: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 구역으로 나누고 좌측 공간을 온전히 A 에게 할당하기 위해 display: gird;를 활용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gap: 4px;로 div 사이 공간을 확보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A : grid-row: 1 / 3; 으로 전체 열의 1 / 3을 배정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     내부 출력 정보와 버튼은 </a:t>
            </a: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display: flex;로 정렬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B, C : A의 공간을 제외한 나머지 공간에 자연스럽게 배치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          column-gap: 4px;로 div사이 공간 확보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539" name="Google Shape;153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88" y="307625"/>
            <a:ext cx="4912201" cy="1431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113"/>
          <p:cNvSpPr/>
          <p:nvPr/>
        </p:nvSpPr>
        <p:spPr>
          <a:xfrm>
            <a:off x="417438" y="307625"/>
            <a:ext cx="4649400" cy="1077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13"/>
          <p:cNvSpPr/>
          <p:nvPr/>
        </p:nvSpPr>
        <p:spPr>
          <a:xfrm>
            <a:off x="417438" y="1409325"/>
            <a:ext cx="4649400" cy="305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13"/>
          <p:cNvSpPr/>
          <p:nvPr/>
        </p:nvSpPr>
        <p:spPr>
          <a:xfrm>
            <a:off x="160944" y="1385223"/>
            <a:ext cx="2565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543" name="Google Shape;1543;p113"/>
          <p:cNvSpPr/>
          <p:nvPr/>
        </p:nvSpPr>
        <p:spPr>
          <a:xfrm>
            <a:off x="160944" y="307623"/>
            <a:ext cx="2565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544" name="Google Shape;1544;p113"/>
          <p:cNvSpPr/>
          <p:nvPr/>
        </p:nvSpPr>
        <p:spPr>
          <a:xfrm>
            <a:off x="472588" y="363400"/>
            <a:ext cx="1565400" cy="9735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13"/>
          <p:cNvSpPr/>
          <p:nvPr/>
        </p:nvSpPr>
        <p:spPr>
          <a:xfrm>
            <a:off x="2089588" y="363425"/>
            <a:ext cx="2909400" cy="6459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13"/>
          <p:cNvSpPr/>
          <p:nvPr/>
        </p:nvSpPr>
        <p:spPr>
          <a:xfrm>
            <a:off x="2089588" y="1056425"/>
            <a:ext cx="2909400" cy="2697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13"/>
          <p:cNvSpPr/>
          <p:nvPr/>
        </p:nvSpPr>
        <p:spPr>
          <a:xfrm>
            <a:off x="1669069" y="450398"/>
            <a:ext cx="2565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A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1548" name="Google Shape;1548;p113"/>
          <p:cNvSpPr/>
          <p:nvPr/>
        </p:nvSpPr>
        <p:spPr>
          <a:xfrm>
            <a:off x="2805144" y="1056423"/>
            <a:ext cx="2565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C</a:t>
            </a:r>
            <a:endParaRPr sz="1000">
              <a:solidFill>
                <a:srgbClr val="E50000"/>
              </a:solidFill>
            </a:endParaRPr>
          </a:p>
        </p:txBody>
      </p:sp>
      <p:sp>
        <p:nvSpPr>
          <p:cNvPr id="1549" name="Google Shape;1549;p113"/>
          <p:cNvSpPr/>
          <p:nvPr/>
        </p:nvSpPr>
        <p:spPr>
          <a:xfrm>
            <a:off x="2805144" y="373723"/>
            <a:ext cx="2565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50000"/>
                </a:solidFill>
              </a:rPr>
              <a:t>B</a:t>
            </a:r>
            <a:endParaRPr sz="1000">
              <a:solidFill>
                <a:srgbClr val="E50000"/>
              </a:solidFill>
            </a:endParaRPr>
          </a:p>
        </p:txBody>
      </p:sp>
      <p:pic>
        <p:nvPicPr>
          <p:cNvPr id="1550" name="Google Shape;155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888" y="2071850"/>
            <a:ext cx="3493925" cy="193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175" y="4320808"/>
            <a:ext cx="3451349" cy="4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113"/>
          <p:cNvPicPr preferRelativeResize="0"/>
          <p:nvPr/>
        </p:nvPicPr>
        <p:blipFill rotWithShape="1">
          <a:blip r:embed="rId6">
            <a:alphaModFix/>
          </a:blip>
          <a:srcRect b="0" l="0" r="5392" t="0"/>
          <a:stretch/>
        </p:blipFill>
        <p:spPr>
          <a:xfrm>
            <a:off x="5279775" y="428600"/>
            <a:ext cx="3602151" cy="13322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14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8" name="Google Shape;155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58" y="144475"/>
            <a:ext cx="4663442" cy="299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114"/>
          <p:cNvSpPr/>
          <p:nvPr/>
        </p:nvSpPr>
        <p:spPr>
          <a:xfrm>
            <a:off x="4946775" y="581850"/>
            <a:ext cx="3956100" cy="43317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14"/>
          <p:cNvSpPr txBox="1"/>
          <p:nvPr/>
        </p:nvSpPr>
        <p:spPr>
          <a:xfrm>
            <a:off x="4986899" y="174525"/>
            <a:ext cx="39561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61" name="Google Shape;1561;p114"/>
          <p:cNvSpPr txBox="1"/>
          <p:nvPr/>
        </p:nvSpPr>
        <p:spPr>
          <a:xfrm>
            <a:off x="4946850" y="581850"/>
            <a:ext cx="4036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1번 : 목록 hover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목록 hover 시 폰트 색상 보라색으로 변경 및 background 색상 변경 구현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●"/>
            </a:pPr>
            <a:r>
              <a:rPr b="1"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2번 : 클릭시 기간 선택 창 출현</a:t>
            </a:r>
            <a:endParaRPr b="1"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초기 css 설정 display: none;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한번 클릭 :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cnt 변수 초기값 0을 주고 클릭시 1이 카운트 되고 cnt ==2가 false가 되므로 display: none;이었던 div가 출현한다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이때 아래를 향하던 화살표를 transform: rotate(180deg);로 위를 향하도록 뒤집어 준다.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두번 클릭 : 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cnt 변수가 2가 되므로 cnt == 2인 조건이 true가 된다. 따라서 display: none;이 활성화 되고 창이 사라진다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이때 위를 향하던 화살표를 transform: rotate(0deg);로 아래를 향하도록 뒤집어 준다.</a:t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62" name="Google Shape;1562;p114"/>
          <p:cNvSpPr/>
          <p:nvPr/>
        </p:nvSpPr>
        <p:spPr>
          <a:xfrm>
            <a:off x="321519" y="499078"/>
            <a:ext cx="868800" cy="300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14"/>
          <p:cNvSpPr/>
          <p:nvPr/>
        </p:nvSpPr>
        <p:spPr>
          <a:xfrm>
            <a:off x="160950" y="280945"/>
            <a:ext cx="2499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1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564" name="Google Shape;1564;p114"/>
          <p:cNvSpPr/>
          <p:nvPr/>
        </p:nvSpPr>
        <p:spPr>
          <a:xfrm>
            <a:off x="3759664" y="174512"/>
            <a:ext cx="2499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2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565" name="Google Shape;1565;p114"/>
          <p:cNvSpPr/>
          <p:nvPr/>
        </p:nvSpPr>
        <p:spPr>
          <a:xfrm>
            <a:off x="4067471" y="174524"/>
            <a:ext cx="778200" cy="300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6" name="Google Shape;1566;p114"/>
          <p:cNvPicPr preferRelativeResize="0"/>
          <p:nvPr/>
        </p:nvPicPr>
        <p:blipFill rotWithShape="1">
          <a:blip r:embed="rId4">
            <a:alphaModFix/>
          </a:blip>
          <a:srcRect b="0" l="0" r="24992" t="0"/>
          <a:stretch/>
        </p:blipFill>
        <p:spPr>
          <a:xfrm>
            <a:off x="5045277" y="1237682"/>
            <a:ext cx="3755334" cy="70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519" y="3143077"/>
            <a:ext cx="4585681" cy="185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14"/>
          <p:cNvSpPr/>
          <p:nvPr/>
        </p:nvSpPr>
        <p:spPr>
          <a:xfrm>
            <a:off x="595377" y="3578368"/>
            <a:ext cx="4118400" cy="5421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14"/>
          <p:cNvSpPr/>
          <p:nvPr/>
        </p:nvSpPr>
        <p:spPr>
          <a:xfrm>
            <a:off x="595377" y="4168381"/>
            <a:ext cx="4118400" cy="5421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14"/>
          <p:cNvSpPr/>
          <p:nvPr/>
        </p:nvSpPr>
        <p:spPr>
          <a:xfrm>
            <a:off x="5412653" y="2808279"/>
            <a:ext cx="717900" cy="1764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14"/>
          <p:cNvSpPr/>
          <p:nvPr/>
        </p:nvSpPr>
        <p:spPr>
          <a:xfrm>
            <a:off x="5412653" y="3849392"/>
            <a:ext cx="717900" cy="176400"/>
          </a:xfrm>
          <a:prstGeom prst="rect">
            <a:avLst/>
          </a:prstGeom>
          <a:noFill/>
          <a:ln cap="flat" cmpd="sng" w="9525">
            <a:solidFill>
              <a:srgbClr val="E5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2" name="Google Shape;1572;p114"/>
          <p:cNvCxnSpPr>
            <a:stCxn id="1569" idx="3"/>
            <a:endCxn id="1570" idx="1"/>
          </p:cNvCxnSpPr>
          <p:nvPr/>
        </p:nvCxnSpPr>
        <p:spPr>
          <a:xfrm flipH="1" rot="10800000">
            <a:off x="4713777" y="2896531"/>
            <a:ext cx="699000" cy="154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114"/>
          <p:cNvCxnSpPr>
            <a:stCxn id="1568" idx="3"/>
            <a:endCxn id="1571" idx="1"/>
          </p:cNvCxnSpPr>
          <p:nvPr/>
        </p:nvCxnSpPr>
        <p:spPr>
          <a:xfrm>
            <a:off x="4713777" y="3849418"/>
            <a:ext cx="699000" cy="8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34"/>
          <p:cNvSpPr/>
          <p:nvPr/>
        </p:nvSpPr>
        <p:spPr>
          <a:xfrm flipH="1" rot="10800000">
            <a:off x="306705" y="299639"/>
            <a:ext cx="2047800" cy="668100"/>
          </a:xfrm>
          <a:prstGeom prst="homePlate">
            <a:avLst>
              <a:gd fmla="val 44444" name="adj"/>
            </a:avLst>
          </a:prstGeom>
          <a:solidFill>
            <a:srgbClr val="E3DD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459105" y="414434"/>
            <a:ext cx="189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A3838"/>
                </a:solidFill>
                <a:latin typeface="Gowun Dodum"/>
                <a:ea typeface="Gowun Dodum"/>
                <a:cs typeface="Gowun Dodum"/>
                <a:sym typeface="Gowun Dodum"/>
              </a:rPr>
              <a:t>역할 분담</a:t>
            </a:r>
            <a:endParaRPr i="0" sz="2400" u="none" cap="none" strike="noStrike">
              <a:solidFill>
                <a:srgbClr val="3A383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453400" y="1151675"/>
            <a:ext cx="8237100" cy="3485100"/>
          </a:xfrm>
          <a:prstGeom prst="roundRect">
            <a:avLst>
              <a:gd fmla="val 16667" name="adj"/>
            </a:avLst>
          </a:prstGeom>
          <a:solidFill>
            <a:srgbClr val="DECE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9944" y="967740"/>
            <a:ext cx="1604012" cy="38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/>
          <p:nvPr/>
        </p:nvSpPr>
        <p:spPr>
          <a:xfrm>
            <a:off x="929200" y="1914175"/>
            <a:ext cx="2121300" cy="2426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7B43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최지민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상품 페이지 후기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상품 정렬 리스트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고객센터 페이지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1494100" y="1455350"/>
            <a:ext cx="849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👸🏻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6717325" y="1380475"/>
            <a:ext cx="84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6FF"/>
        </a:solidFill>
      </p:bgPr>
    </p:bg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15"/>
          <p:cNvSpPr/>
          <p:nvPr/>
        </p:nvSpPr>
        <p:spPr>
          <a:xfrm>
            <a:off x="160939" y="144480"/>
            <a:ext cx="8822100" cy="485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115"/>
          <p:cNvSpPr/>
          <p:nvPr/>
        </p:nvSpPr>
        <p:spPr>
          <a:xfrm>
            <a:off x="4605825" y="614325"/>
            <a:ext cx="4368600" cy="4324500"/>
          </a:xfrm>
          <a:prstGeom prst="rect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80" name="Google Shape;1580;p115"/>
          <p:cNvSpPr txBox="1"/>
          <p:nvPr/>
        </p:nvSpPr>
        <p:spPr>
          <a:xfrm>
            <a:off x="4593712" y="191522"/>
            <a:ext cx="43929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Gowun Dodum"/>
                <a:ea typeface="Gowun Dodum"/>
                <a:cs typeface="Gowun Dodum"/>
                <a:sym typeface="Gowun Dodum"/>
              </a:rPr>
              <a:t>기능 및 구현</a:t>
            </a:r>
            <a:endParaRPr b="1"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81" name="Google Shape;1581;p115"/>
          <p:cNvSpPr txBox="1"/>
          <p:nvPr/>
        </p:nvSpPr>
        <p:spPr>
          <a:xfrm>
            <a:off x="4685248" y="731113"/>
            <a:ext cx="4191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●"/>
            </a:pPr>
            <a:r>
              <a:rPr b="1" lang="ko" sz="1000">
                <a:latin typeface="Gowun Dodum"/>
                <a:ea typeface="Gowun Dodum"/>
                <a:cs typeface="Gowun Dodum"/>
                <a:sym typeface="Gowun Dodum"/>
              </a:rPr>
              <a:t>기간 선택 창 출현</a:t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아래 display: hidden; 상태였던 div가 출현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각 시간 div 위에 hover 시 배경 색이 회색으로 변경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각 시간 div 클릭시 폰트가 굵게 변하고 보라색으로 변경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개월 수 선택시 div 박스가 display: none; 이 되며 사라짐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wun Dodum"/>
              <a:buChar char="-"/>
            </a:pPr>
            <a:r>
              <a:rPr lang="ko" sz="1000">
                <a:latin typeface="Gowun Dodum"/>
                <a:ea typeface="Gowun Dodum"/>
                <a:cs typeface="Gowun Dodum"/>
                <a:sym typeface="Gowun Dodum"/>
              </a:rPr>
              <a:t>클릭된 기간으로 상단 텍스트와 가운데 텍스트가 변경</a:t>
            </a:r>
            <a:endParaRPr sz="1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582" name="Google Shape;1582;p115"/>
          <p:cNvSpPr/>
          <p:nvPr/>
        </p:nvSpPr>
        <p:spPr>
          <a:xfrm>
            <a:off x="4028203" y="4148883"/>
            <a:ext cx="380400" cy="72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583" name="Google Shape;1583;p115"/>
          <p:cNvSpPr/>
          <p:nvPr/>
        </p:nvSpPr>
        <p:spPr>
          <a:xfrm>
            <a:off x="4028203" y="1612486"/>
            <a:ext cx="380400" cy="72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584" name="Google Shape;1584;p115"/>
          <p:cNvPicPr preferRelativeResize="0"/>
          <p:nvPr/>
        </p:nvPicPr>
        <p:blipFill rotWithShape="1">
          <a:blip r:embed="rId3">
            <a:alphaModFix/>
          </a:blip>
          <a:srcRect b="87996" l="0" r="0" t="0"/>
          <a:stretch/>
        </p:blipFill>
        <p:spPr>
          <a:xfrm>
            <a:off x="160950" y="235758"/>
            <a:ext cx="4247438" cy="2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50" y="1675214"/>
            <a:ext cx="4247436" cy="234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15"/>
          <p:cNvSpPr/>
          <p:nvPr/>
        </p:nvSpPr>
        <p:spPr>
          <a:xfrm>
            <a:off x="3486758" y="192725"/>
            <a:ext cx="921600" cy="366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15"/>
          <p:cNvSpPr/>
          <p:nvPr/>
        </p:nvSpPr>
        <p:spPr>
          <a:xfrm>
            <a:off x="3486758" y="1612483"/>
            <a:ext cx="921600" cy="1291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15"/>
          <p:cNvSpPr/>
          <p:nvPr/>
        </p:nvSpPr>
        <p:spPr>
          <a:xfrm>
            <a:off x="1664657" y="3393151"/>
            <a:ext cx="461400" cy="366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15"/>
          <p:cNvSpPr/>
          <p:nvPr/>
        </p:nvSpPr>
        <p:spPr>
          <a:xfrm>
            <a:off x="3686453" y="731125"/>
            <a:ext cx="522000" cy="62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50000"/>
              </a:solidFill>
              <a:highlight>
                <a:schemeClr val="lt1"/>
              </a:highlight>
            </a:endParaRPr>
          </a:p>
        </p:txBody>
      </p:sp>
      <p:pic>
        <p:nvPicPr>
          <p:cNvPr id="1590" name="Google Shape;1590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196" y="2998397"/>
            <a:ext cx="4191924" cy="1940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1" name="Google Shape;1591;p115"/>
          <p:cNvCxnSpPr>
            <a:stCxn id="1588" idx="0"/>
            <a:endCxn id="1587" idx="1"/>
          </p:cNvCxnSpPr>
          <p:nvPr/>
        </p:nvCxnSpPr>
        <p:spPr>
          <a:xfrm flipH="1" rot="10800000">
            <a:off x="1895357" y="2258251"/>
            <a:ext cx="1591500" cy="1134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2" name="Google Shape;1592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922" y="1408085"/>
            <a:ext cx="3976202" cy="57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CEF2"/>
        </a:solidFill>
      </p:bgPr>
    </p:bg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16"/>
          <p:cNvSpPr txBox="1"/>
          <p:nvPr/>
        </p:nvSpPr>
        <p:spPr>
          <a:xfrm>
            <a:off x="2611352" y="1977595"/>
            <a:ext cx="392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.</a:t>
            </a:r>
            <a:endParaRPr sz="1100"/>
          </a:p>
        </p:txBody>
      </p:sp>
      <p:sp>
        <p:nvSpPr>
          <p:cNvPr id="1598" name="Google Shape;1598;p116"/>
          <p:cNvSpPr txBox="1"/>
          <p:nvPr/>
        </p:nvSpPr>
        <p:spPr>
          <a:xfrm>
            <a:off x="2013550" y="4254650"/>
            <a:ext cx="539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9" name="Google Shape;159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475" y="500400"/>
            <a:ext cx="5859251" cy="41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16"/>
          <p:cNvSpPr txBox="1"/>
          <p:nvPr/>
        </p:nvSpPr>
        <p:spPr>
          <a:xfrm>
            <a:off x="3007600" y="1977600"/>
            <a:ext cx="4341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latin typeface="Gowun Dodum"/>
                <a:ea typeface="Gowun Dodum"/>
                <a:cs typeface="Gowun Dodum"/>
                <a:sym typeface="Gowun Dodum"/>
              </a:rPr>
              <a:t>PART 3</a:t>
            </a:r>
            <a:endParaRPr sz="7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601" name="Google Shape;1601;p116"/>
          <p:cNvSpPr/>
          <p:nvPr/>
        </p:nvSpPr>
        <p:spPr>
          <a:xfrm>
            <a:off x="3511500" y="3167993"/>
            <a:ext cx="21210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웹 페이지 시연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CEF2"/>
        </a:solidFill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17"/>
          <p:cNvSpPr/>
          <p:nvPr/>
        </p:nvSpPr>
        <p:spPr>
          <a:xfrm>
            <a:off x="752078" y="1326335"/>
            <a:ext cx="7639844" cy="24908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7" name="Google Shape;1607;p117"/>
          <p:cNvSpPr/>
          <p:nvPr/>
        </p:nvSpPr>
        <p:spPr>
          <a:xfrm flipH="1" rot="-5400000">
            <a:off x="6953576" y="1470523"/>
            <a:ext cx="984626" cy="414582"/>
          </a:xfrm>
          <a:prstGeom prst="homePlate">
            <a:avLst>
              <a:gd fmla="val 44444" name="adj"/>
            </a:avLst>
          </a:prstGeom>
          <a:solidFill>
            <a:srgbClr val="AE8C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8" name="Google Shape;1608;p117"/>
          <p:cNvSpPr/>
          <p:nvPr/>
        </p:nvSpPr>
        <p:spPr>
          <a:xfrm flipH="1" rot="-5400000">
            <a:off x="7445777" y="1470524"/>
            <a:ext cx="984626" cy="414582"/>
          </a:xfrm>
          <a:prstGeom prst="homePlate">
            <a:avLst>
              <a:gd fmla="val 44444" name="adj"/>
            </a:avLst>
          </a:prstGeom>
          <a:solidFill>
            <a:srgbClr val="7B43C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9" name="Google Shape;1609;p117"/>
          <p:cNvSpPr/>
          <p:nvPr/>
        </p:nvSpPr>
        <p:spPr>
          <a:xfrm>
            <a:off x="1649425" y="2750825"/>
            <a:ext cx="5589300" cy="363300"/>
          </a:xfrm>
          <a:prstGeom prst="parallelogram">
            <a:avLst>
              <a:gd fmla="val 25000" name="adj"/>
            </a:avLst>
          </a:prstGeom>
          <a:solidFill>
            <a:srgbClr val="DECE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0" name="Google Shape;1610;p117"/>
          <p:cNvSpPr txBox="1"/>
          <p:nvPr/>
        </p:nvSpPr>
        <p:spPr>
          <a:xfrm>
            <a:off x="1776775" y="1326325"/>
            <a:ext cx="600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0">
                <a:solidFill>
                  <a:srgbClr val="674EA7"/>
                </a:solidFill>
                <a:latin typeface="Courgette"/>
                <a:ea typeface="Courgette"/>
                <a:cs typeface="Courgette"/>
                <a:sym typeface="Courgette"/>
              </a:rPr>
              <a:t>thank you</a:t>
            </a:r>
            <a:endParaRPr sz="9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